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 PLUS 1p"/>
      <p:regular r:id="rId33"/>
      <p:bold r:id="rId34"/>
    </p:embeddedFont>
    <p:embeddedFont>
      <p:font typeface="Noto Sans JP"/>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3BF6C4-971F-43F4-9DD2-99F8B9D6300E}">
  <a:tblStyle styleId="{433BF6C4-971F-43F4-9DD2-99F8B9D630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PLUS1p-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otoSansJP-regular.fntdata"/><Relationship Id="rId12" Type="http://schemas.openxmlformats.org/officeDocument/2006/relationships/slide" Target="slides/slide6.xml"/><Relationship Id="rId34" Type="http://schemas.openxmlformats.org/officeDocument/2006/relationships/font" Target="fonts/MPLUS1p-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otoSansJP-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3cfd648b00_0_9: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g33cfd648b00_0_9: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4" name="Google Shape;54;g33cfd648b00_0_9: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cfd648b00_0_4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33cfd648b00_0_4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188" name="Google Shape;188;g33cfd648b00_0_4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cfd648b00_0_56: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33cfd648b00_0_56: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197" name="Google Shape;197;g33cfd648b00_0_56: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cfd648b00_0_67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33cfd648b00_0_67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10" name="Google Shape;210;g33cfd648b00_0_67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cfd648b00_0_74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cfd648b00_0_744:notes"/>
          <p:cNvSpPr txBox="1"/>
          <p:nvPr>
            <p:ph idx="1" type="body"/>
          </p:nvPr>
        </p:nvSpPr>
        <p:spPr>
          <a:xfrm>
            <a:off x="997527" y="4800600"/>
            <a:ext cx="7980300" cy="39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3cfd648b00_0_744:notes"/>
          <p:cNvSpPr txBox="1"/>
          <p:nvPr>
            <p:ph idx="12" type="sldNum"/>
          </p:nvPr>
        </p:nvSpPr>
        <p:spPr>
          <a:xfrm>
            <a:off x="5650346" y="9474778"/>
            <a:ext cx="4322700" cy="500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600"/>
              <a:buFont typeface="Arial"/>
              <a:buNone/>
            </a:pPr>
            <a:fld id="{00000000-1234-1234-1234-123412341234}" type="slidenum">
              <a:rPr lang="ja" sz="1900"/>
              <a:t>‹#›</a:t>
            </a:fld>
            <a:endParaRPr sz="1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cfd648b00_0_922: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cfd648b00_0_922:notes"/>
          <p:cNvSpPr txBox="1"/>
          <p:nvPr>
            <p:ph idx="1" type="body"/>
          </p:nvPr>
        </p:nvSpPr>
        <p:spPr>
          <a:xfrm>
            <a:off x="997527" y="4800600"/>
            <a:ext cx="7980300" cy="39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3cfd648b00_0_922:notes"/>
          <p:cNvSpPr txBox="1"/>
          <p:nvPr>
            <p:ph idx="12" type="sldNum"/>
          </p:nvPr>
        </p:nvSpPr>
        <p:spPr>
          <a:xfrm>
            <a:off x="5650346" y="9474778"/>
            <a:ext cx="4322700" cy="500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600"/>
              <a:buFont typeface="Arial"/>
              <a:buNone/>
            </a:pPr>
            <a:fld id="{00000000-1234-1234-1234-123412341234}" type="slidenum">
              <a:rPr lang="ja" sz="1900"/>
              <a:t>‹#›</a:t>
            </a:fld>
            <a:endParaRPr sz="1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cfd648b00_0_76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3cfd648b00_0_76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42" name="Google Shape;242;g33cfd648b00_0_76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cfd648b00_0_773: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3cfd648b00_0_773: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56" name="Google Shape;256;g33cfd648b00_0_773: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cfd648b00_0_78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33cfd648b00_0_78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69" name="Google Shape;269;g33cfd648b00_0_78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cfd648b00_0_79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33cfd648b00_0_79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83" name="Google Shape;283;g33cfd648b00_0_79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cfd648b00_0_81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33cfd648b00_0_81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7" name="Google Shape;297;g33cfd648b00_0_81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cfd648b0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cfd648b0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cfd648b00_0_82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3cfd648b00_0_824: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11" name="Google Shape;311;g33cfd648b00_0_824: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cfd648b00_0_85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33cfd648b00_0_85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3" name="Google Shape;323;g33cfd648b00_0_85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cfd648b00_0_321: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cfd648b0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cfd648b00_0_48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g33cfd648b00_0_487: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endParaRPr>
          </a:p>
        </p:txBody>
      </p:sp>
      <p:sp>
        <p:nvSpPr>
          <p:cNvPr id="360" name="Google Shape;360;g33cfd648b00_0_487: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cfd648b00_0_40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g33cfd648b00_0_403: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373" name="Google Shape;373;g33cfd648b00_0_403: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cfd648b00_0_83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33cfd648b00_0_83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85" name="Google Shape;385;g33cfd648b00_0_83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3cfd648b00_0_86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33cfd648b00_0_86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402" name="Google Shape;402;g33cfd648b00_0_86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cfd648b0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cfd648b0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cfd648b00_0_1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 name="Google Shape;95;g33cfd648b00_0_128: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96" name="Google Shape;96;g33cfd648b00_0_128: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cfd648b00_0_6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g33cfd648b00_0_627: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0" name="Google Shape;120;g33cfd648b00_0_627: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cfd648b00_0_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3cfd648b00_0_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136" name="Google Shape;136;g33cfd648b00_0_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cfd648b00_0_11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33cfd648b00_0_11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146" name="Google Shape;146;g33cfd648b00_0_11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cfd648b00_0_66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33cfd648b00_0_664: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160" name="Google Shape;160;g33cfd648b00_0_664: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cfd648b00_0_3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3cfd648b00_0_3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174" name="Google Shape;174;g33cfd648b00_0_3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32.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52.png"/><Relationship Id="rId5"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49.png"/><Relationship Id="rId7"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3.png"/><Relationship Id="rId5" Type="http://schemas.openxmlformats.org/officeDocument/2006/relationships/image" Target="../media/image32.png"/><Relationship Id="rId6"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3.jp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6.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lang="ja" sz="1600">
                <a:solidFill>
                  <a:srgbClr val="333333"/>
                </a:solidFill>
                <a:latin typeface="Noto Sans JP"/>
                <a:ea typeface="Noto Sans JP"/>
                <a:cs typeface="Noto Sans JP"/>
                <a:sym typeface="Noto Sans JP"/>
              </a:rPr>
              <a:t>本日以下の流れでお話します。</a:t>
            </a:r>
            <a:endParaRPr b="1" sz="1600">
              <a:solidFill>
                <a:srgbClr val="FF0000"/>
              </a:solidFill>
              <a:latin typeface="Noto Sans JP"/>
              <a:ea typeface="Noto Sans JP"/>
              <a:cs typeface="Noto Sans JP"/>
              <a:sym typeface="Noto Sans JP"/>
            </a:endParaRPr>
          </a:p>
        </p:txBody>
      </p:sp>
      <p:pic>
        <p:nvPicPr>
          <p:cNvPr descr="preencoded.png" id="57" name="Google Shape;57;p1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8" name="Google Shape;58;p14"/>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お話する流れ</a:t>
            </a:r>
            <a:endParaRPr b="0" i="0" sz="1300" u="none" cap="none" strike="noStrike">
              <a:solidFill>
                <a:schemeClr val="dk1"/>
              </a:solidFill>
              <a:latin typeface="Calibri"/>
              <a:ea typeface="Calibri"/>
              <a:cs typeface="Calibri"/>
              <a:sym typeface="Calibri"/>
            </a:endParaRPr>
          </a:p>
        </p:txBody>
      </p:sp>
      <p:sp>
        <p:nvSpPr>
          <p:cNvPr id="59" name="Google Shape;59;p14"/>
          <p:cNvSpPr/>
          <p:nvPr/>
        </p:nvSpPr>
        <p:spPr>
          <a:xfrm>
            <a:off x="2083725" y="1500425"/>
            <a:ext cx="4976700" cy="2454600"/>
          </a:xfrm>
          <a:prstGeom prst="rect">
            <a:avLst/>
          </a:prstGeom>
          <a:noFill/>
          <a:ln>
            <a:noFill/>
          </a:ln>
        </p:spPr>
        <p:txBody>
          <a:bodyPr anchorCtr="0" anchor="ctr" bIns="49850" lIns="99725" spcFirstLastPara="1" rIns="99725" wrap="square" tIns="49850">
            <a:noAutofit/>
          </a:bodyPr>
          <a:lstStyle/>
          <a:p>
            <a:pPr indent="-330200" lvl="0" marL="457200" marR="0" rtl="0" algn="l">
              <a:lnSpc>
                <a:spcPct val="150000"/>
              </a:lnSpc>
              <a:spcBef>
                <a:spcPts val="0"/>
              </a:spcBef>
              <a:spcAft>
                <a:spcPts val="0"/>
              </a:spcAft>
              <a:buClr>
                <a:srgbClr val="333333"/>
              </a:buClr>
              <a:buSzPts val="1600"/>
              <a:buFont typeface="Noto Sans JP"/>
              <a:buAutoNum type="arabicPeriod"/>
            </a:pPr>
            <a:r>
              <a:rPr b="1" lang="ja" sz="1600">
                <a:solidFill>
                  <a:srgbClr val="333333"/>
                </a:solidFill>
                <a:latin typeface="Noto Sans JP"/>
                <a:ea typeface="Noto Sans JP"/>
                <a:cs typeface="Noto Sans JP"/>
                <a:sym typeface="Noto Sans JP"/>
              </a:rPr>
              <a:t>自己紹介</a:t>
            </a:r>
            <a:endParaRPr b="1" sz="1600">
              <a:solidFill>
                <a:srgbClr val="333333"/>
              </a:solidFill>
              <a:latin typeface="Noto Sans JP"/>
              <a:ea typeface="Noto Sans JP"/>
              <a:cs typeface="Noto Sans JP"/>
              <a:sym typeface="Noto Sans JP"/>
            </a:endParaRPr>
          </a:p>
          <a:p>
            <a:pPr indent="-330200" lvl="0" marL="457200" marR="0" rtl="0" algn="l">
              <a:lnSpc>
                <a:spcPct val="150000"/>
              </a:lnSpc>
              <a:spcBef>
                <a:spcPts val="0"/>
              </a:spcBef>
              <a:spcAft>
                <a:spcPts val="0"/>
              </a:spcAft>
              <a:buClr>
                <a:srgbClr val="333333"/>
              </a:buClr>
              <a:buSzPts val="1600"/>
              <a:buFont typeface="Noto Sans JP"/>
              <a:buAutoNum type="arabicPeriod"/>
            </a:pPr>
            <a:r>
              <a:rPr b="1" lang="ja" sz="1600">
                <a:solidFill>
                  <a:srgbClr val="333333"/>
                </a:solidFill>
                <a:latin typeface="Noto Sans JP"/>
                <a:ea typeface="Noto Sans JP"/>
                <a:cs typeface="Noto Sans JP"/>
                <a:sym typeface="Noto Sans JP"/>
              </a:rPr>
              <a:t>勉強会実施の背景</a:t>
            </a:r>
            <a:endParaRPr b="1" sz="1600">
              <a:solidFill>
                <a:srgbClr val="333333"/>
              </a:solidFill>
              <a:latin typeface="Noto Sans JP"/>
              <a:ea typeface="Noto Sans JP"/>
              <a:cs typeface="Noto Sans JP"/>
              <a:sym typeface="Noto Sans JP"/>
            </a:endParaRPr>
          </a:p>
          <a:p>
            <a:pPr indent="-330200" lvl="0" marL="457200" marR="0" rtl="0" algn="l">
              <a:lnSpc>
                <a:spcPct val="150000"/>
              </a:lnSpc>
              <a:spcBef>
                <a:spcPts val="0"/>
              </a:spcBef>
              <a:spcAft>
                <a:spcPts val="0"/>
              </a:spcAft>
              <a:buClr>
                <a:srgbClr val="333333"/>
              </a:buClr>
              <a:buSzPts val="1600"/>
              <a:buFont typeface="Noto Sans JP"/>
              <a:buAutoNum type="arabicPeriod"/>
            </a:pPr>
            <a:r>
              <a:rPr b="1" lang="ja" sz="1600">
                <a:solidFill>
                  <a:srgbClr val="333333"/>
                </a:solidFill>
                <a:latin typeface="Noto Sans JP"/>
                <a:ea typeface="Noto Sans JP"/>
                <a:cs typeface="Noto Sans JP"/>
                <a:sym typeface="Noto Sans JP"/>
              </a:rPr>
              <a:t>本日のゴール共有</a:t>
            </a:r>
            <a:endParaRPr b="1" sz="1600">
              <a:solidFill>
                <a:srgbClr val="333333"/>
              </a:solidFill>
              <a:latin typeface="Noto Sans JP"/>
              <a:ea typeface="Noto Sans JP"/>
              <a:cs typeface="Noto Sans JP"/>
              <a:sym typeface="Noto Sans JP"/>
            </a:endParaRPr>
          </a:p>
          <a:p>
            <a:pPr indent="-330200" lvl="0" marL="457200" marR="0" rtl="0" algn="l">
              <a:lnSpc>
                <a:spcPct val="150000"/>
              </a:lnSpc>
              <a:spcBef>
                <a:spcPts val="0"/>
              </a:spcBef>
              <a:spcAft>
                <a:spcPts val="0"/>
              </a:spcAft>
              <a:buClr>
                <a:srgbClr val="333333"/>
              </a:buClr>
              <a:buSzPts val="1600"/>
              <a:buFont typeface="Noto Sans JP"/>
              <a:buAutoNum type="arabicPeriod"/>
            </a:pPr>
            <a:r>
              <a:rPr b="1" lang="ja" sz="1600">
                <a:solidFill>
                  <a:srgbClr val="333333"/>
                </a:solidFill>
                <a:latin typeface="Noto Sans JP"/>
                <a:ea typeface="Noto Sans JP"/>
                <a:cs typeface="Noto Sans JP"/>
                <a:sym typeface="Noto Sans JP"/>
              </a:rPr>
              <a:t>第一回勉強会</a:t>
            </a:r>
            <a:endParaRPr b="1" sz="1600">
              <a:solidFill>
                <a:srgbClr val="333333"/>
              </a:solidFill>
              <a:latin typeface="Noto Sans JP"/>
              <a:ea typeface="Noto Sans JP"/>
              <a:cs typeface="Noto Sans JP"/>
              <a:sym typeface="Noto Sans JP"/>
            </a:endParaRPr>
          </a:p>
          <a:p>
            <a:pPr indent="-330200" lvl="0" marL="457200" marR="0" rtl="0" algn="l">
              <a:lnSpc>
                <a:spcPct val="150000"/>
              </a:lnSpc>
              <a:spcBef>
                <a:spcPts val="0"/>
              </a:spcBef>
              <a:spcAft>
                <a:spcPts val="0"/>
              </a:spcAft>
              <a:buClr>
                <a:srgbClr val="333333"/>
              </a:buClr>
              <a:buSzPts val="1600"/>
              <a:buFont typeface="Noto Sans JP"/>
              <a:buAutoNum type="arabicPeriod"/>
            </a:pPr>
            <a:r>
              <a:rPr b="1" lang="ja" sz="1600">
                <a:solidFill>
                  <a:srgbClr val="333333"/>
                </a:solidFill>
                <a:latin typeface="Noto Sans JP"/>
                <a:ea typeface="Noto Sans JP"/>
                <a:cs typeface="Noto Sans JP"/>
                <a:sym typeface="Noto Sans JP"/>
              </a:rPr>
              <a:t>次回以降の実施イメージ</a:t>
            </a:r>
            <a:endParaRPr b="1" sz="1600">
              <a:solidFill>
                <a:srgbClr val="333333"/>
              </a:solidFill>
              <a:latin typeface="Noto Sans JP"/>
              <a:ea typeface="Noto Sans JP"/>
              <a:cs typeface="Noto Sans JP"/>
              <a:sym typeface="Noto Sans JP"/>
            </a:endParaRPr>
          </a:p>
          <a:p>
            <a:pPr indent="-330200" lvl="0" marL="457200" marR="0" rtl="0" algn="l">
              <a:lnSpc>
                <a:spcPct val="150000"/>
              </a:lnSpc>
              <a:spcBef>
                <a:spcPts val="0"/>
              </a:spcBef>
              <a:spcAft>
                <a:spcPts val="0"/>
              </a:spcAft>
              <a:buClr>
                <a:srgbClr val="333333"/>
              </a:buClr>
              <a:buSzPts val="1600"/>
              <a:buFont typeface="Noto Sans JP"/>
              <a:buAutoNum type="arabicPeriod"/>
            </a:pPr>
            <a:r>
              <a:rPr b="1" lang="ja" sz="1600">
                <a:solidFill>
                  <a:srgbClr val="333333"/>
                </a:solidFill>
                <a:latin typeface="Noto Sans JP"/>
                <a:ea typeface="Noto Sans JP"/>
                <a:cs typeface="Noto Sans JP"/>
                <a:sym typeface="Noto Sans JP"/>
              </a:rPr>
              <a:t>ご依頼事項</a:t>
            </a:r>
            <a:endParaRPr b="1" sz="1600">
              <a:solidFill>
                <a:srgbClr val="333333"/>
              </a:solidFill>
              <a:latin typeface="Noto Sans JP"/>
              <a:ea typeface="Noto Sans JP"/>
              <a:cs typeface="Noto Sans JP"/>
              <a:sym typeface="Noto Sans J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23"/>
          <p:cNvSpPr/>
          <p:nvPr/>
        </p:nvSpPr>
        <p:spPr>
          <a:xfrm>
            <a:off x="295855" y="625391"/>
            <a:ext cx="8552400" cy="7791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lang="ja" sz="1600">
                <a:solidFill>
                  <a:srgbClr val="434343"/>
                </a:solidFill>
                <a:latin typeface="Noto Sans JP"/>
                <a:ea typeface="Noto Sans JP"/>
                <a:cs typeface="Noto Sans JP"/>
                <a:sym typeface="Noto Sans JP"/>
              </a:rPr>
              <a:t>AIにはいくつか種類がある</a:t>
            </a:r>
            <a:endParaRPr b="1" sz="1600">
              <a:solidFill>
                <a:srgbClr val="434343"/>
              </a:solidFill>
              <a:latin typeface="Noto Sans JP"/>
              <a:ea typeface="Noto Sans JP"/>
              <a:cs typeface="Noto Sans JP"/>
              <a:sym typeface="Noto Sans JP"/>
            </a:endParaRPr>
          </a:p>
        </p:txBody>
      </p:sp>
      <p:sp>
        <p:nvSpPr>
          <p:cNvPr id="191" name="Google Shape;191;p23"/>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434343"/>
                </a:solidFill>
                <a:latin typeface="Noto Sans JP"/>
                <a:ea typeface="Noto Sans JP"/>
                <a:cs typeface="Noto Sans JP"/>
                <a:sym typeface="Noto Sans JP"/>
              </a:rPr>
              <a:t>①生成AIってなに～AIの種類～</a:t>
            </a:r>
            <a:endParaRPr b="0" i="0" sz="1300" u="none" cap="none" strike="noStrike">
              <a:solidFill>
                <a:srgbClr val="434343"/>
              </a:solidFill>
              <a:latin typeface="Calibri"/>
              <a:ea typeface="Calibri"/>
              <a:cs typeface="Calibri"/>
              <a:sym typeface="Calibri"/>
            </a:endParaRPr>
          </a:p>
        </p:txBody>
      </p:sp>
      <p:pic>
        <p:nvPicPr>
          <p:cNvPr descr="preencoded.png" id="192" name="Google Shape;192;p2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193" name="Google Shape;193;p23"/>
          <p:cNvSpPr txBox="1"/>
          <p:nvPr/>
        </p:nvSpPr>
        <p:spPr>
          <a:xfrm>
            <a:off x="764384" y="1427586"/>
            <a:ext cx="8804100" cy="2944200"/>
          </a:xfrm>
          <a:prstGeom prst="rect">
            <a:avLst/>
          </a:prstGeom>
          <a:noFill/>
          <a:ln>
            <a:noFill/>
          </a:ln>
        </p:spPr>
        <p:txBody>
          <a:bodyPr anchorCtr="0" anchor="t" bIns="99725" lIns="99725" spcFirstLastPara="1" rIns="99725" wrap="square" tIns="99725">
            <a:noAutofit/>
          </a:bodyPr>
          <a:lstStyle/>
          <a:p>
            <a:pPr indent="-330200" lvl="0" marL="495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ルールベースAI </a:t>
            </a:r>
            <a:endParaRPr b="1">
              <a:solidFill>
                <a:srgbClr val="434343"/>
              </a:solidFill>
              <a:latin typeface="Noto Sans JP"/>
              <a:ea typeface="Noto Sans JP"/>
              <a:cs typeface="Noto Sans JP"/>
              <a:sym typeface="Noto Sans JP"/>
            </a:endParaRPr>
          </a:p>
          <a:p>
            <a:pPr indent="-342900" lvl="1" marL="1003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決められたルールで動く</a:t>
            </a:r>
            <a:endParaRPr b="1">
              <a:solidFill>
                <a:srgbClr val="434343"/>
              </a:solidFill>
              <a:latin typeface="Noto Sans JP"/>
              <a:ea typeface="Noto Sans JP"/>
              <a:cs typeface="Noto Sans JP"/>
              <a:sym typeface="Noto Sans JP"/>
            </a:endParaRPr>
          </a:p>
          <a:p>
            <a:pPr indent="-342900" lvl="1" marL="1003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例：迷惑メール判定、金属探知、クレカの不正利用</a:t>
            </a:r>
            <a:endParaRPr b="1">
              <a:solidFill>
                <a:srgbClr val="434343"/>
              </a:solidFill>
              <a:latin typeface="Noto Sans JP"/>
              <a:ea typeface="Noto Sans JP"/>
              <a:cs typeface="Noto Sans JP"/>
              <a:sym typeface="Noto Sans JP"/>
            </a:endParaRPr>
          </a:p>
          <a:p>
            <a:pPr indent="-330200" lvl="0" marL="495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機械学習AI</a:t>
            </a:r>
            <a:endParaRPr b="1">
              <a:solidFill>
                <a:srgbClr val="434343"/>
              </a:solidFill>
              <a:latin typeface="Noto Sans JP"/>
              <a:ea typeface="Noto Sans JP"/>
              <a:cs typeface="Noto Sans JP"/>
              <a:sym typeface="Noto Sans JP"/>
            </a:endParaRPr>
          </a:p>
          <a:p>
            <a:pPr indent="-342900" lvl="1" marL="1003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データを学習して予測</a:t>
            </a:r>
            <a:endParaRPr b="1">
              <a:solidFill>
                <a:srgbClr val="434343"/>
              </a:solidFill>
              <a:latin typeface="Noto Sans JP"/>
              <a:ea typeface="Noto Sans JP"/>
              <a:cs typeface="Noto Sans JP"/>
              <a:sym typeface="Noto Sans JP"/>
            </a:endParaRPr>
          </a:p>
          <a:p>
            <a:pPr indent="-342900" lvl="1" marL="1003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例：天気予報、来客分析、在庫予測</a:t>
            </a:r>
            <a:endParaRPr b="1">
              <a:solidFill>
                <a:srgbClr val="434343"/>
              </a:solidFill>
              <a:latin typeface="Noto Sans JP"/>
              <a:ea typeface="Noto Sans JP"/>
              <a:cs typeface="Noto Sans JP"/>
              <a:sym typeface="Noto Sans JP"/>
            </a:endParaRPr>
          </a:p>
          <a:p>
            <a:pPr indent="-330200" lvl="0" marL="495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生成AI</a:t>
            </a:r>
            <a:endParaRPr b="1">
              <a:solidFill>
                <a:srgbClr val="434343"/>
              </a:solidFill>
              <a:latin typeface="Noto Sans JP"/>
              <a:ea typeface="Noto Sans JP"/>
              <a:cs typeface="Noto Sans JP"/>
              <a:sym typeface="Noto Sans JP"/>
            </a:endParaRPr>
          </a:p>
          <a:p>
            <a:pPr indent="-342900" lvl="1" marL="1003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文章・画像・音声を作れる</a:t>
            </a:r>
            <a:endParaRPr b="1">
              <a:solidFill>
                <a:srgbClr val="434343"/>
              </a:solidFill>
              <a:latin typeface="Noto Sans JP"/>
              <a:ea typeface="Noto Sans JP"/>
              <a:cs typeface="Noto Sans JP"/>
              <a:sym typeface="Noto Sans JP"/>
            </a:endParaRPr>
          </a:p>
          <a:p>
            <a:pPr indent="-342900" lvl="1" marL="1003300" rtl="0" algn="l">
              <a:lnSpc>
                <a:spcPct val="15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例：ChatGPT、Gemini、Midjourney</a:t>
            </a:r>
            <a:endParaRPr b="1">
              <a:solidFill>
                <a:srgbClr val="434343"/>
              </a:solidFill>
              <a:latin typeface="Noto Sans JP"/>
              <a:ea typeface="Noto Sans JP"/>
              <a:cs typeface="Noto Sans JP"/>
              <a:sym typeface="Noto Sans J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sp>
        <p:nvSpPr>
          <p:cNvPr id="199" name="Google Shape;199;p24"/>
          <p:cNvSpPr/>
          <p:nvPr/>
        </p:nvSpPr>
        <p:spPr>
          <a:xfrm>
            <a:off x="871277" y="673019"/>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20000"/>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生成AI（Generative AI）とは、人工知能の一分野であり、</a:t>
            </a:r>
            <a:endParaRPr i="0" sz="1600" u="none" cap="none" strike="noStrike">
              <a:solidFill>
                <a:schemeClr val="dk1"/>
              </a:solidFill>
              <a:latin typeface="Noto Sans JP"/>
              <a:ea typeface="Noto Sans JP"/>
              <a:cs typeface="Noto Sans JP"/>
              <a:sym typeface="Noto Sans JP"/>
            </a:endParaRPr>
          </a:p>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新しいデータ</a:t>
            </a:r>
            <a:r>
              <a:rPr b="1" lang="ja" sz="1600">
                <a:solidFill>
                  <a:srgbClr val="333333"/>
                </a:solidFill>
                <a:latin typeface="Noto Sans JP"/>
                <a:ea typeface="Noto Sans JP"/>
                <a:cs typeface="Noto Sans JP"/>
                <a:sym typeface="Noto Sans JP"/>
              </a:rPr>
              <a:t>やコンテンツ</a:t>
            </a:r>
            <a:r>
              <a:rPr b="1" i="0" lang="ja" sz="1600" u="none" cap="none" strike="noStrike">
                <a:solidFill>
                  <a:srgbClr val="333333"/>
                </a:solidFill>
                <a:latin typeface="Noto Sans JP"/>
                <a:ea typeface="Noto Sans JP"/>
                <a:cs typeface="Noto Sans JP"/>
                <a:sym typeface="Noto Sans JP"/>
              </a:rPr>
              <a:t>を生成する能力を持つモデルを指す</a:t>
            </a:r>
            <a:endParaRPr i="0" sz="1600" u="none" cap="none" strike="noStrike">
              <a:solidFill>
                <a:schemeClr val="dk1"/>
              </a:solidFill>
              <a:latin typeface="Noto Sans JP"/>
              <a:ea typeface="Noto Sans JP"/>
              <a:cs typeface="Noto Sans JP"/>
              <a:sym typeface="Noto Sans JP"/>
            </a:endParaRPr>
          </a:p>
        </p:txBody>
      </p:sp>
      <p:sp>
        <p:nvSpPr>
          <p:cNvPr id="200" name="Google Shape;200;p24"/>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rtl="0" algn="l">
              <a:lnSpc>
                <a:spcPct val="141666"/>
              </a:lnSpc>
              <a:spcBef>
                <a:spcPts val="0"/>
              </a:spcBef>
              <a:spcAft>
                <a:spcPts val="0"/>
              </a:spcAft>
              <a:buClr>
                <a:schemeClr val="dk1"/>
              </a:buClr>
              <a:buSzPts val="1300"/>
              <a:buFont typeface="Arial"/>
              <a:buNone/>
            </a:pPr>
            <a:r>
              <a:rPr b="1" lang="ja" sz="1300">
                <a:solidFill>
                  <a:srgbClr val="434343"/>
                </a:solidFill>
                <a:latin typeface="Noto Sans JP"/>
                <a:ea typeface="Noto Sans JP"/>
                <a:cs typeface="Noto Sans JP"/>
                <a:sym typeface="Noto Sans JP"/>
              </a:rPr>
              <a:t>①生成AIってなに</a:t>
            </a:r>
            <a:endParaRPr b="1" sz="1300">
              <a:solidFill>
                <a:srgbClr val="333333"/>
              </a:solidFill>
              <a:latin typeface="Noto Sans JP"/>
              <a:ea typeface="Noto Sans JP"/>
              <a:cs typeface="Noto Sans JP"/>
              <a:sym typeface="Noto Sans JP"/>
            </a:endParaRPr>
          </a:p>
        </p:txBody>
      </p:sp>
      <p:pic>
        <p:nvPicPr>
          <p:cNvPr descr="preencoded.png" id="201" name="Google Shape;201;p2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pic>
        <p:nvPicPr>
          <p:cNvPr descr="preencoded.png" id="202" name="Google Shape;202;p24"/>
          <p:cNvPicPr preferRelativeResize="0"/>
          <p:nvPr/>
        </p:nvPicPr>
        <p:blipFill rotWithShape="1">
          <a:blip r:embed="rId4">
            <a:alphaModFix/>
          </a:blip>
          <a:srcRect b="0" l="0" r="0" t="0"/>
          <a:stretch/>
        </p:blipFill>
        <p:spPr>
          <a:xfrm>
            <a:off x="268418" y="1933227"/>
            <a:ext cx="4615196" cy="2070109"/>
          </a:xfrm>
          <a:prstGeom prst="rect">
            <a:avLst/>
          </a:prstGeom>
          <a:noFill/>
          <a:ln>
            <a:noFill/>
          </a:ln>
        </p:spPr>
      </p:pic>
      <p:pic>
        <p:nvPicPr>
          <p:cNvPr descr="preencoded.png" id="203" name="Google Shape;203;p24"/>
          <p:cNvPicPr preferRelativeResize="0"/>
          <p:nvPr/>
        </p:nvPicPr>
        <p:blipFill rotWithShape="1">
          <a:blip r:embed="rId5">
            <a:alphaModFix/>
          </a:blip>
          <a:srcRect b="0" l="0" r="0" t="0"/>
          <a:stretch/>
        </p:blipFill>
        <p:spPr>
          <a:xfrm>
            <a:off x="5050904" y="1780705"/>
            <a:ext cx="3680427" cy="2450858"/>
          </a:xfrm>
          <a:prstGeom prst="rect">
            <a:avLst/>
          </a:prstGeom>
          <a:noFill/>
          <a:ln>
            <a:noFill/>
          </a:ln>
        </p:spPr>
      </p:pic>
      <p:pic>
        <p:nvPicPr>
          <p:cNvPr descr="preencoded.png" id="204" name="Google Shape;204;p24"/>
          <p:cNvPicPr preferRelativeResize="0"/>
          <p:nvPr/>
        </p:nvPicPr>
        <p:blipFill rotWithShape="1">
          <a:blip r:embed="rId6">
            <a:alphaModFix/>
          </a:blip>
          <a:srcRect b="0" l="0" r="0" t="0"/>
          <a:stretch/>
        </p:blipFill>
        <p:spPr>
          <a:xfrm>
            <a:off x="7167253" y="3182159"/>
            <a:ext cx="1883231" cy="821172"/>
          </a:xfrm>
          <a:prstGeom prst="rect">
            <a:avLst/>
          </a:prstGeom>
          <a:noFill/>
          <a:ln>
            <a:noFill/>
          </a:ln>
        </p:spPr>
      </p:pic>
      <p:sp>
        <p:nvSpPr>
          <p:cNvPr id="205" name="Google Shape;205;p24"/>
          <p:cNvSpPr/>
          <p:nvPr/>
        </p:nvSpPr>
        <p:spPr>
          <a:xfrm>
            <a:off x="5765396" y="3425971"/>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5454"/>
              </a:lnSpc>
              <a:spcBef>
                <a:spcPts val="0"/>
              </a:spcBef>
              <a:spcAft>
                <a:spcPts val="0"/>
              </a:spcAft>
              <a:buClr>
                <a:srgbClr val="000000"/>
              </a:buClr>
              <a:buSzPts val="1200"/>
              <a:buFont typeface="Arial"/>
              <a:buNone/>
            </a:pPr>
            <a:r>
              <a:rPr b="1" lang="ja" sz="1200">
                <a:solidFill>
                  <a:srgbClr val="FFFFFF"/>
                </a:solidFill>
                <a:latin typeface="Noto Sans JP"/>
                <a:ea typeface="Noto Sans JP"/>
                <a:cs typeface="Noto Sans JP"/>
                <a:sym typeface="Noto Sans JP"/>
              </a:rPr>
              <a:t>この生成AIについて</a:t>
            </a:r>
            <a:endParaRPr b="1" sz="1200">
              <a:solidFill>
                <a:srgbClr val="FFFFFF"/>
              </a:solidFill>
              <a:latin typeface="Noto Sans JP"/>
              <a:ea typeface="Noto Sans JP"/>
              <a:cs typeface="Noto Sans JP"/>
              <a:sym typeface="Noto Sans JP"/>
            </a:endParaRPr>
          </a:p>
          <a:p>
            <a:pPr indent="0" lvl="0" marL="0" marR="0" rtl="0" algn="ctr">
              <a:lnSpc>
                <a:spcPct val="145454"/>
              </a:lnSpc>
              <a:spcBef>
                <a:spcPts val="0"/>
              </a:spcBef>
              <a:spcAft>
                <a:spcPts val="0"/>
              </a:spcAft>
              <a:buClr>
                <a:srgbClr val="000000"/>
              </a:buClr>
              <a:buSzPts val="1200"/>
              <a:buFont typeface="Arial"/>
              <a:buNone/>
            </a:pPr>
            <a:r>
              <a:rPr b="1" lang="ja" sz="1200">
                <a:solidFill>
                  <a:srgbClr val="FFFFFF"/>
                </a:solidFill>
                <a:latin typeface="Noto Sans JP"/>
                <a:ea typeface="Noto Sans JP"/>
                <a:cs typeface="Noto Sans JP"/>
                <a:sym typeface="Noto Sans JP"/>
              </a:rPr>
              <a:t>学んでいきます！</a:t>
            </a:r>
            <a:endParaRPr b="1" sz="1200">
              <a:solidFill>
                <a:srgbClr val="FFFFFF"/>
              </a:solidFill>
              <a:latin typeface="Noto Sans JP"/>
              <a:ea typeface="Noto Sans JP"/>
              <a:cs typeface="Noto Sans JP"/>
              <a:sym typeface="Noto Sans JP"/>
            </a:endParaRPr>
          </a:p>
        </p:txBody>
      </p:sp>
      <p:sp>
        <p:nvSpPr>
          <p:cNvPr id="206" name="Google Shape;206;p24"/>
          <p:cNvSpPr/>
          <p:nvPr/>
        </p:nvSpPr>
        <p:spPr>
          <a:xfrm>
            <a:off x="3814615" y="4727488"/>
            <a:ext cx="5393100" cy="312000"/>
          </a:xfrm>
          <a:prstGeom prst="rect">
            <a:avLst/>
          </a:prstGeom>
          <a:noFill/>
          <a:ln>
            <a:noFill/>
          </a:ln>
        </p:spPr>
        <p:txBody>
          <a:bodyPr anchorCtr="0" anchor="t" bIns="49850" lIns="99725" spcFirstLastPara="1" rIns="99725" wrap="square" tIns="49850">
            <a:noAutofit/>
          </a:bodyPr>
          <a:lstStyle/>
          <a:p>
            <a:pPr indent="0" lvl="0" marL="0" marR="0" rtl="0" algn="l">
              <a:lnSpc>
                <a:spcPct val="144444"/>
              </a:lnSpc>
              <a:spcBef>
                <a:spcPts val="0"/>
              </a:spcBef>
              <a:spcAft>
                <a:spcPts val="0"/>
              </a:spcAft>
              <a:buClr>
                <a:srgbClr val="000000"/>
              </a:buClr>
              <a:buSzPts val="1000"/>
              <a:buFont typeface="Arial"/>
              <a:buNone/>
            </a:pPr>
            <a:r>
              <a:rPr b="1" i="0" lang="ja" sz="1000" u="sng" cap="none" strike="noStrike">
                <a:solidFill>
                  <a:srgbClr val="457CFF"/>
                </a:solidFill>
                <a:latin typeface="Noto Sans JP"/>
                <a:ea typeface="Noto Sans JP"/>
                <a:cs typeface="Noto Sans JP"/>
                <a:sym typeface="Noto Sans JP"/>
              </a:rPr>
              <a:t>生成AI（ジェネレーティブAI）とは？ChatGPTとの違いや仕組み・種類・活用事例</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1" name="Shape 211"/>
        <p:cNvGrpSpPr/>
        <p:nvPr/>
      </p:nvGrpSpPr>
      <p:grpSpPr>
        <a:xfrm>
          <a:off x="0" y="0"/>
          <a:ext cx="0" cy="0"/>
          <a:chOff x="0" y="0"/>
          <a:chExt cx="0" cy="0"/>
        </a:xfrm>
      </p:grpSpPr>
      <p:pic>
        <p:nvPicPr>
          <p:cNvPr descr="preencoded.png" id="212" name="Google Shape;212;p25"/>
          <p:cNvPicPr preferRelativeResize="0"/>
          <p:nvPr/>
        </p:nvPicPr>
        <p:blipFill rotWithShape="1">
          <a:blip r:embed="rId3">
            <a:alphaModFix/>
          </a:blip>
          <a:srcRect b="0" l="0" r="0" t="0"/>
          <a:stretch/>
        </p:blipFill>
        <p:spPr>
          <a:xfrm>
            <a:off x="935191" y="3629669"/>
            <a:ext cx="7273637" cy="848148"/>
          </a:xfrm>
          <a:prstGeom prst="rect">
            <a:avLst/>
          </a:prstGeom>
          <a:noFill/>
          <a:ln>
            <a:noFill/>
          </a:ln>
        </p:spPr>
      </p:pic>
      <p:pic>
        <p:nvPicPr>
          <p:cNvPr descr="preencoded.png" id="213" name="Google Shape;213;p25"/>
          <p:cNvPicPr preferRelativeResize="0"/>
          <p:nvPr/>
        </p:nvPicPr>
        <p:blipFill rotWithShape="1">
          <a:blip r:embed="rId3">
            <a:alphaModFix/>
          </a:blip>
          <a:srcRect b="0" l="0" r="0" t="0"/>
          <a:stretch/>
        </p:blipFill>
        <p:spPr>
          <a:xfrm>
            <a:off x="935191" y="2625658"/>
            <a:ext cx="7273637" cy="848148"/>
          </a:xfrm>
          <a:prstGeom prst="rect">
            <a:avLst/>
          </a:prstGeom>
          <a:noFill/>
          <a:ln>
            <a:noFill/>
          </a:ln>
        </p:spPr>
      </p:pic>
      <p:pic>
        <p:nvPicPr>
          <p:cNvPr descr="preencoded.png" id="214" name="Google Shape;214;p25"/>
          <p:cNvPicPr preferRelativeResize="0"/>
          <p:nvPr/>
        </p:nvPicPr>
        <p:blipFill rotWithShape="1">
          <a:blip r:embed="rId3">
            <a:alphaModFix/>
          </a:blip>
          <a:srcRect b="0" l="0" r="0" t="0"/>
          <a:stretch/>
        </p:blipFill>
        <p:spPr>
          <a:xfrm>
            <a:off x="935191" y="1621647"/>
            <a:ext cx="7273637" cy="848148"/>
          </a:xfrm>
          <a:prstGeom prst="rect">
            <a:avLst/>
          </a:prstGeom>
          <a:noFill/>
          <a:ln>
            <a:noFill/>
          </a:ln>
        </p:spPr>
      </p:pic>
      <p:sp>
        <p:nvSpPr>
          <p:cNvPr id="215" name="Google Shape;215;p25"/>
          <p:cNvSpPr/>
          <p:nvPr/>
        </p:nvSpPr>
        <p:spPr>
          <a:xfrm>
            <a:off x="1121805" y="3862858"/>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AFB2"/>
                </a:solidFill>
                <a:latin typeface="Noto Sans JP"/>
                <a:ea typeface="Noto Sans JP"/>
                <a:cs typeface="Noto Sans JP"/>
                <a:sym typeface="Noto Sans JP"/>
              </a:rPr>
              <a:t>③</a:t>
            </a:r>
            <a:r>
              <a:rPr b="1" lang="ja" sz="1600">
                <a:solidFill>
                  <a:srgbClr val="00AFB2"/>
                </a:solidFill>
                <a:latin typeface="Noto Sans JP"/>
                <a:ea typeface="Noto Sans JP"/>
                <a:cs typeface="Noto Sans JP"/>
                <a:sym typeface="Noto Sans JP"/>
              </a:rPr>
              <a:t>アカウント</a:t>
            </a:r>
            <a:r>
              <a:rPr b="1" lang="ja" sz="1600">
                <a:solidFill>
                  <a:srgbClr val="00AFB2"/>
                </a:solidFill>
                <a:latin typeface="Noto Sans JP"/>
                <a:ea typeface="Noto Sans JP"/>
                <a:cs typeface="Noto Sans JP"/>
                <a:sym typeface="Noto Sans JP"/>
              </a:rPr>
              <a:t>作成</a:t>
            </a:r>
            <a:r>
              <a:rPr b="1" lang="ja" sz="1600">
                <a:solidFill>
                  <a:srgbClr val="00AFB2"/>
                </a:solidFill>
                <a:latin typeface="Noto Sans JP"/>
                <a:ea typeface="Noto Sans JP"/>
                <a:cs typeface="Noto Sans JP"/>
                <a:sym typeface="Noto Sans JP"/>
              </a:rPr>
              <a:t>、基本操作解説</a:t>
            </a:r>
            <a:endParaRPr b="1" sz="1600">
              <a:solidFill>
                <a:srgbClr val="00AFB2"/>
              </a:solidFill>
              <a:latin typeface="Noto Sans JP"/>
              <a:ea typeface="Noto Sans JP"/>
              <a:cs typeface="Noto Sans JP"/>
              <a:sym typeface="Noto Sans JP"/>
            </a:endParaRPr>
          </a:p>
        </p:txBody>
      </p:sp>
      <p:sp>
        <p:nvSpPr>
          <p:cNvPr id="216" name="Google Shape;216;p25"/>
          <p:cNvSpPr/>
          <p:nvPr/>
        </p:nvSpPr>
        <p:spPr>
          <a:xfrm>
            <a:off x="1121805" y="285884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FF0000"/>
                </a:solidFill>
                <a:latin typeface="M PLUS 1p"/>
                <a:ea typeface="M PLUS 1p"/>
                <a:cs typeface="M PLUS 1p"/>
                <a:sym typeface="M PLUS 1p"/>
              </a:rPr>
              <a:t>②</a:t>
            </a:r>
            <a:r>
              <a:rPr b="1" lang="ja" sz="1600">
                <a:solidFill>
                  <a:srgbClr val="FF0000"/>
                </a:solidFill>
                <a:latin typeface="M PLUS 1p"/>
                <a:ea typeface="M PLUS 1p"/>
                <a:cs typeface="M PLUS 1p"/>
                <a:sym typeface="M PLUS 1p"/>
              </a:rPr>
              <a:t>生成AIで実現できることの例</a:t>
            </a:r>
            <a:endParaRPr b="0" i="0" sz="1600" u="none" cap="none" strike="noStrike">
              <a:solidFill>
                <a:srgbClr val="FF0000"/>
              </a:solidFill>
              <a:latin typeface="Calibri"/>
              <a:ea typeface="Calibri"/>
              <a:cs typeface="Calibri"/>
              <a:sym typeface="Calibri"/>
            </a:endParaRPr>
          </a:p>
        </p:txBody>
      </p:sp>
      <p:sp>
        <p:nvSpPr>
          <p:cNvPr id="217" name="Google Shape;217;p25"/>
          <p:cNvSpPr/>
          <p:nvPr/>
        </p:nvSpPr>
        <p:spPr>
          <a:xfrm>
            <a:off x="1121805" y="185483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97A7"/>
                </a:solidFill>
                <a:latin typeface="M PLUS 1p"/>
                <a:ea typeface="M PLUS 1p"/>
                <a:cs typeface="M PLUS 1p"/>
                <a:sym typeface="M PLUS 1p"/>
              </a:rPr>
              <a:t>①</a:t>
            </a:r>
            <a:r>
              <a:rPr b="1" lang="ja" sz="1600">
                <a:solidFill>
                  <a:srgbClr val="0097A7"/>
                </a:solidFill>
                <a:latin typeface="M PLUS 1p"/>
                <a:ea typeface="M PLUS 1p"/>
                <a:cs typeface="M PLUS 1p"/>
                <a:sym typeface="M PLUS 1p"/>
              </a:rPr>
              <a:t>生成AIってなに</a:t>
            </a:r>
            <a:endParaRPr b="1" sz="1600">
              <a:solidFill>
                <a:srgbClr val="0097A7"/>
              </a:solidFill>
              <a:latin typeface="M PLUS 1p"/>
              <a:ea typeface="M PLUS 1p"/>
              <a:cs typeface="M PLUS 1p"/>
              <a:sym typeface="M PLUS 1p"/>
            </a:endParaRPr>
          </a:p>
        </p:txBody>
      </p:sp>
      <p:sp>
        <p:nvSpPr>
          <p:cNvPr id="218" name="Google Shape;218;p25"/>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600"/>
              <a:buFont typeface="Arial"/>
              <a:buNone/>
            </a:pPr>
            <a:r>
              <a:rPr b="1" lang="ja" sz="1600">
                <a:solidFill>
                  <a:srgbClr val="333333"/>
                </a:solidFill>
                <a:latin typeface="Noto Sans JP"/>
                <a:ea typeface="Noto Sans JP"/>
                <a:cs typeface="Noto Sans JP"/>
                <a:sym typeface="Noto Sans JP"/>
              </a:rPr>
              <a:t>じゃあ何を生成できるの？</a:t>
            </a:r>
            <a:endParaRPr b="1" sz="1600">
              <a:solidFill>
                <a:srgbClr val="333333"/>
              </a:solidFill>
              <a:latin typeface="Noto Sans JP"/>
              <a:ea typeface="Noto Sans JP"/>
              <a:cs typeface="Noto Sans JP"/>
              <a:sym typeface="Noto Sans JP"/>
            </a:endParaRPr>
          </a:p>
        </p:txBody>
      </p:sp>
      <p:pic>
        <p:nvPicPr>
          <p:cNvPr descr="preencoded.png" id="219" name="Google Shape;219;p25"/>
          <p:cNvPicPr preferRelativeResize="0"/>
          <p:nvPr/>
        </p:nvPicPr>
        <p:blipFill rotWithShape="1">
          <a:blip r:embed="rId4">
            <a:alphaModFix/>
          </a:blip>
          <a:srcRect b="0" l="0" r="0" t="0"/>
          <a:stretch/>
        </p:blipFill>
        <p:spPr>
          <a:xfrm>
            <a:off x="128205" y="176645"/>
            <a:ext cx="20782" cy="259773"/>
          </a:xfrm>
          <a:prstGeom prst="rect">
            <a:avLst/>
          </a:prstGeom>
          <a:noFill/>
          <a:ln>
            <a:noFill/>
          </a:ln>
        </p:spPr>
      </p:pic>
      <p:sp>
        <p:nvSpPr>
          <p:cNvPr id="220" name="Google Shape;220;p25"/>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②生成AIで実現できることの例</a:t>
            </a:r>
            <a:endParaRPr b="1" sz="1300">
              <a:solidFill>
                <a:srgbClr val="333333"/>
              </a:solidFill>
              <a:latin typeface="Noto Sans JP"/>
              <a:ea typeface="Noto Sans JP"/>
              <a:cs typeface="Noto Sans JP"/>
              <a:sym typeface="Noto Sans J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p:nvPr/>
        </p:nvSpPr>
        <p:spPr>
          <a:xfrm>
            <a:off x="871274" y="524880"/>
            <a:ext cx="7401600" cy="5196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以下のような作業を生成AIにお願いすることができます</a:t>
            </a:r>
            <a:endParaRPr b="1" sz="1600">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Clr>
                <a:srgbClr val="000000"/>
              </a:buClr>
              <a:buSzPts val="1200"/>
              <a:buFont typeface="Arial"/>
              <a:buNone/>
            </a:pPr>
            <a:r>
              <a:rPr b="1" lang="ja" sz="1600">
                <a:solidFill>
                  <a:srgbClr val="333333"/>
                </a:solidFill>
                <a:latin typeface="Noto Sans JP"/>
                <a:ea typeface="Noto Sans JP"/>
                <a:cs typeface="Noto Sans JP"/>
                <a:sym typeface="Noto Sans JP"/>
              </a:rPr>
              <a:t>※</a:t>
            </a:r>
            <a:r>
              <a:rPr b="1" lang="ja" sz="1600">
                <a:solidFill>
                  <a:srgbClr val="333333"/>
                </a:solidFill>
                <a:latin typeface="Noto Sans JP"/>
                <a:ea typeface="Noto Sans JP"/>
                <a:cs typeface="Noto Sans JP"/>
                <a:sym typeface="Noto Sans JP"/>
              </a:rPr>
              <a:t>いくつか実際の画面を表示しながらご説明します。</a:t>
            </a:r>
            <a:endParaRPr b="1" sz="1600">
              <a:solidFill>
                <a:srgbClr val="333333"/>
              </a:solidFill>
              <a:latin typeface="Noto Sans JP"/>
              <a:ea typeface="Noto Sans JP"/>
              <a:cs typeface="Noto Sans JP"/>
              <a:sym typeface="Noto Sans JP"/>
            </a:endParaRPr>
          </a:p>
        </p:txBody>
      </p:sp>
      <p:pic>
        <p:nvPicPr>
          <p:cNvPr descr="preencoded.png" id="227" name="Google Shape;227;p26"/>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28" name="Google Shape;228;p26"/>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rtl="0" algn="l">
              <a:lnSpc>
                <a:spcPct val="141666"/>
              </a:lnSpc>
              <a:spcBef>
                <a:spcPts val="0"/>
              </a:spcBef>
              <a:spcAft>
                <a:spcPts val="0"/>
              </a:spcAft>
              <a:buClr>
                <a:schemeClr val="dk1"/>
              </a:buClr>
              <a:buSzPts val="1300"/>
              <a:buFont typeface="Arial"/>
              <a:buNone/>
            </a:pPr>
            <a:r>
              <a:rPr b="1" lang="ja" sz="1300">
                <a:solidFill>
                  <a:srgbClr val="333333"/>
                </a:solidFill>
                <a:latin typeface="Noto Sans JP"/>
                <a:ea typeface="Noto Sans JP"/>
                <a:cs typeface="Noto Sans JP"/>
                <a:sym typeface="Noto Sans JP"/>
              </a:rPr>
              <a:t>②生成AIで実現できることの例</a:t>
            </a:r>
            <a:endParaRPr b="1" sz="1300">
              <a:solidFill>
                <a:srgbClr val="333333"/>
              </a:solidFill>
              <a:latin typeface="Noto Sans JP"/>
              <a:ea typeface="Noto Sans JP"/>
              <a:cs typeface="Noto Sans JP"/>
              <a:sym typeface="Noto Sans JP"/>
            </a:endParaRPr>
          </a:p>
        </p:txBody>
      </p:sp>
      <p:sp>
        <p:nvSpPr>
          <p:cNvPr id="229" name="Google Shape;229;p26"/>
          <p:cNvSpPr/>
          <p:nvPr/>
        </p:nvSpPr>
        <p:spPr>
          <a:xfrm>
            <a:off x="1337901" y="1278775"/>
            <a:ext cx="6959400" cy="3552300"/>
          </a:xfrm>
          <a:prstGeom prst="rect">
            <a:avLst/>
          </a:prstGeom>
          <a:noFill/>
          <a:ln>
            <a:noFill/>
          </a:ln>
        </p:spPr>
        <p:txBody>
          <a:bodyPr anchorCtr="0" anchor="ctr" bIns="49850" lIns="99725" spcFirstLastPara="1" rIns="99725" wrap="square" tIns="49850">
            <a:noAutofit/>
          </a:bodyPr>
          <a:lstStyle/>
          <a:p>
            <a:pPr indent="-323850" lvl="0" marL="495300" marR="0" rtl="0" algn="l">
              <a:lnSpc>
                <a:spcPct val="113333"/>
              </a:lnSpc>
              <a:spcBef>
                <a:spcPts val="0"/>
              </a:spcBef>
              <a:spcAft>
                <a:spcPts val="0"/>
              </a:spcAft>
              <a:buClr>
                <a:srgbClr val="434343"/>
              </a:buClr>
              <a:buSzPts val="1300"/>
              <a:buFont typeface="Noto Sans JP"/>
              <a:buAutoNum type="arabicPeriod"/>
            </a:pPr>
            <a:r>
              <a:rPr b="1" lang="ja" sz="1300">
                <a:solidFill>
                  <a:srgbClr val="434343"/>
                </a:solidFill>
                <a:latin typeface="Noto Sans JP"/>
                <a:ea typeface="Noto Sans JP"/>
                <a:cs typeface="Noto Sans JP"/>
                <a:sym typeface="Noto Sans JP"/>
              </a:rPr>
              <a:t>文章作成</a:t>
            </a:r>
            <a:endParaRPr b="1" sz="1300">
              <a:solidFill>
                <a:srgbClr val="43434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434343"/>
              </a:buClr>
              <a:buSzPts val="1300"/>
              <a:buFont typeface="Noto Sans JP"/>
              <a:buChar char="○"/>
            </a:pPr>
            <a:r>
              <a:rPr b="1" lang="ja" sz="1300">
                <a:solidFill>
                  <a:srgbClr val="434343"/>
                </a:solidFill>
                <a:latin typeface="Noto Sans JP"/>
                <a:ea typeface="Noto Sans JP"/>
                <a:cs typeface="Noto Sans JP"/>
                <a:sym typeface="Noto Sans JP"/>
              </a:rPr>
              <a:t>メールの草案作成、ブログ記事の執筆、会議の議事録作成、プレゼンテーション作成</a:t>
            </a:r>
            <a:r>
              <a:rPr b="1" lang="ja" sz="1300">
                <a:solidFill>
                  <a:srgbClr val="434343"/>
                </a:solidFill>
                <a:latin typeface="Noto Sans JP"/>
                <a:ea typeface="Noto Sans JP"/>
                <a:cs typeface="Noto Sans JP"/>
                <a:sym typeface="Noto Sans JP"/>
              </a:rPr>
              <a:t>、その他資料作成、日報作成</a:t>
            </a:r>
            <a:endParaRPr b="1" sz="1300">
              <a:solidFill>
                <a:srgbClr val="43434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434343"/>
              </a:buClr>
              <a:buSzPts val="1300"/>
              <a:buFont typeface="Noto Sans JP"/>
              <a:buAutoNum type="arabicPeriod"/>
            </a:pPr>
            <a:r>
              <a:rPr b="1" lang="ja" sz="1300">
                <a:solidFill>
                  <a:srgbClr val="434343"/>
                </a:solidFill>
                <a:latin typeface="Noto Sans JP"/>
                <a:ea typeface="Noto Sans JP"/>
                <a:cs typeface="Noto Sans JP"/>
                <a:sym typeface="Noto Sans JP"/>
              </a:rPr>
              <a:t>アイデア出し</a:t>
            </a:r>
            <a:endParaRPr b="1" sz="1300">
              <a:solidFill>
                <a:srgbClr val="43434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434343"/>
              </a:buClr>
              <a:buSzPts val="1300"/>
              <a:buFont typeface="Noto Sans JP"/>
              <a:buChar char="○"/>
            </a:pPr>
            <a:r>
              <a:rPr b="1" lang="ja" sz="1300">
                <a:solidFill>
                  <a:srgbClr val="434343"/>
                </a:solidFill>
                <a:latin typeface="Noto Sans JP"/>
                <a:ea typeface="Noto Sans JP"/>
                <a:cs typeface="Noto Sans JP"/>
                <a:sym typeface="Noto Sans JP"/>
              </a:rPr>
              <a:t>新商品のキャッチコピー作成、企画</a:t>
            </a:r>
            <a:r>
              <a:rPr b="1" lang="ja" sz="1300">
                <a:solidFill>
                  <a:srgbClr val="434343"/>
                </a:solidFill>
                <a:latin typeface="Noto Sans JP"/>
                <a:ea typeface="Noto Sans JP"/>
                <a:cs typeface="Noto Sans JP"/>
                <a:sym typeface="Noto Sans JP"/>
              </a:rPr>
              <a:t>案出し</a:t>
            </a:r>
            <a:r>
              <a:rPr b="1" lang="ja" sz="1300">
                <a:solidFill>
                  <a:srgbClr val="434343"/>
                </a:solidFill>
                <a:latin typeface="Noto Sans JP"/>
                <a:ea typeface="Noto Sans JP"/>
                <a:cs typeface="Noto Sans JP"/>
                <a:sym typeface="Noto Sans JP"/>
              </a:rPr>
              <a:t>、SNS投稿のコンテンツ提案、物語や詩の創作</a:t>
            </a:r>
            <a:endParaRPr b="1" sz="1300">
              <a:solidFill>
                <a:srgbClr val="43434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434343"/>
              </a:buClr>
              <a:buSzPts val="1300"/>
              <a:buFont typeface="Noto Sans JP"/>
              <a:buAutoNum type="arabicPeriod"/>
            </a:pPr>
            <a:r>
              <a:rPr b="1" lang="ja" sz="1300">
                <a:solidFill>
                  <a:srgbClr val="434343"/>
                </a:solidFill>
                <a:latin typeface="Noto Sans JP"/>
                <a:ea typeface="Noto Sans JP"/>
                <a:cs typeface="Noto Sans JP"/>
                <a:sym typeface="Noto Sans JP"/>
              </a:rPr>
              <a:t>画像生成</a:t>
            </a:r>
            <a:endParaRPr b="1" sz="1300">
              <a:solidFill>
                <a:srgbClr val="43434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434343"/>
              </a:buClr>
              <a:buSzPts val="1300"/>
              <a:buFont typeface="Noto Sans JP"/>
              <a:buChar char="○"/>
            </a:pPr>
            <a:r>
              <a:rPr b="1" lang="ja" sz="1300">
                <a:solidFill>
                  <a:srgbClr val="434343"/>
                </a:solidFill>
                <a:latin typeface="Noto Sans JP"/>
                <a:ea typeface="Noto Sans JP"/>
                <a:cs typeface="Noto Sans JP"/>
                <a:sym typeface="Noto Sans JP"/>
              </a:rPr>
              <a:t>プレゼンテーション用画像の作成、ブログ記事用の画像作成、SNS投稿用の画像作成</a:t>
            </a:r>
            <a:endParaRPr b="1" sz="1300">
              <a:solidFill>
                <a:srgbClr val="43434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434343"/>
              </a:buClr>
              <a:buSzPts val="1300"/>
              <a:buFont typeface="Noto Sans JP"/>
              <a:buAutoNum type="arabicPeriod"/>
            </a:pPr>
            <a:r>
              <a:rPr b="1" lang="ja" sz="1300">
                <a:solidFill>
                  <a:srgbClr val="434343"/>
                </a:solidFill>
                <a:latin typeface="Noto Sans JP"/>
                <a:ea typeface="Noto Sans JP"/>
                <a:cs typeface="Noto Sans JP"/>
                <a:sym typeface="Noto Sans JP"/>
              </a:rPr>
              <a:t>プログラミング</a:t>
            </a:r>
            <a:endParaRPr b="1" sz="1300">
              <a:solidFill>
                <a:srgbClr val="43434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434343"/>
              </a:buClr>
              <a:buSzPts val="1300"/>
              <a:buFont typeface="Noto Sans JP"/>
              <a:buChar char="○"/>
            </a:pPr>
            <a:r>
              <a:rPr b="1" lang="ja" sz="1300">
                <a:solidFill>
                  <a:srgbClr val="434343"/>
                </a:solidFill>
                <a:latin typeface="Noto Sans JP"/>
                <a:ea typeface="Noto Sans JP"/>
                <a:cs typeface="Noto Sans JP"/>
                <a:sym typeface="Noto Sans JP"/>
              </a:rPr>
              <a:t>アプリ開発、エクセル関数作成、マクロ作成</a:t>
            </a:r>
            <a:endParaRPr b="1" sz="1300">
              <a:solidFill>
                <a:srgbClr val="43434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434343"/>
              </a:buClr>
              <a:buSzPts val="1300"/>
              <a:buFont typeface="Noto Sans JP"/>
              <a:buAutoNum type="arabicPeriod"/>
            </a:pPr>
            <a:r>
              <a:rPr b="1" lang="ja" sz="1300">
                <a:solidFill>
                  <a:srgbClr val="434343"/>
                </a:solidFill>
                <a:latin typeface="Noto Sans JP"/>
                <a:ea typeface="Noto Sans JP"/>
                <a:cs typeface="Noto Sans JP"/>
                <a:sym typeface="Noto Sans JP"/>
              </a:rPr>
              <a:t>情報処理</a:t>
            </a:r>
            <a:endParaRPr b="1" sz="1300">
              <a:solidFill>
                <a:srgbClr val="43434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434343"/>
              </a:buClr>
              <a:buSzPts val="1300"/>
              <a:buFont typeface="Noto Sans JP"/>
              <a:buChar char="○"/>
            </a:pPr>
            <a:r>
              <a:rPr b="1" lang="ja" sz="1300">
                <a:solidFill>
                  <a:srgbClr val="434343"/>
                </a:solidFill>
                <a:latin typeface="Noto Sans JP"/>
                <a:ea typeface="Noto Sans JP"/>
                <a:cs typeface="Noto Sans JP"/>
                <a:sym typeface="Noto Sans JP"/>
              </a:rPr>
              <a:t>文章の要約、翻訳、質問応答、情報の検索と整理</a:t>
            </a:r>
            <a:endParaRPr b="1" sz="1300">
              <a:solidFill>
                <a:srgbClr val="43434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434343"/>
              </a:buClr>
              <a:buSzPts val="1300"/>
              <a:buFont typeface="Noto Sans JP"/>
              <a:buAutoNum type="arabicPeriod"/>
            </a:pPr>
            <a:r>
              <a:rPr b="1" lang="ja" sz="1300">
                <a:solidFill>
                  <a:srgbClr val="434343"/>
                </a:solidFill>
                <a:latin typeface="Noto Sans JP"/>
                <a:ea typeface="Noto Sans JP"/>
                <a:cs typeface="Noto Sans JP"/>
                <a:sym typeface="Noto Sans JP"/>
              </a:rPr>
              <a:t>各種業務サポート</a:t>
            </a:r>
            <a:endParaRPr b="1" sz="1300">
              <a:solidFill>
                <a:srgbClr val="43434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434343"/>
              </a:buClr>
              <a:buSzPts val="1300"/>
              <a:buFont typeface="Noto Sans JP"/>
              <a:buChar char="○"/>
            </a:pPr>
            <a:r>
              <a:rPr b="1" lang="ja" sz="1300">
                <a:solidFill>
                  <a:srgbClr val="434343"/>
                </a:solidFill>
                <a:latin typeface="Noto Sans JP"/>
                <a:ea typeface="Noto Sans JP"/>
                <a:cs typeface="Noto Sans JP"/>
                <a:sym typeface="Noto Sans JP"/>
              </a:rPr>
              <a:t>文章の校正、データ分析、顧客への返信文の作成、プロジェクト管理</a:t>
            </a:r>
            <a:endParaRPr b="1" sz="1300">
              <a:solidFill>
                <a:srgbClr val="434343"/>
              </a:solidFill>
              <a:latin typeface="Noto Sans JP"/>
              <a:ea typeface="Noto Sans JP"/>
              <a:cs typeface="Noto Sans JP"/>
              <a:sym typeface="Noto Sans J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以下のような作業を生成AIにお願いすることができます</a:t>
            </a:r>
            <a:endParaRPr b="1" sz="1600">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Clr>
                <a:srgbClr val="000000"/>
              </a:buClr>
              <a:buSzPts val="1200"/>
              <a:buFont typeface="Arial"/>
              <a:buNone/>
            </a:pPr>
            <a:r>
              <a:rPr b="1" lang="ja" sz="1600">
                <a:solidFill>
                  <a:srgbClr val="333333"/>
                </a:solidFill>
                <a:latin typeface="Noto Sans JP"/>
                <a:ea typeface="Noto Sans JP"/>
                <a:cs typeface="Noto Sans JP"/>
                <a:sym typeface="Noto Sans JP"/>
              </a:rPr>
              <a:t>※いくつか実際の画面を表示しながらご説明します。</a:t>
            </a:r>
            <a:endParaRPr b="1" sz="1600">
              <a:solidFill>
                <a:srgbClr val="333333"/>
              </a:solidFill>
              <a:latin typeface="Noto Sans JP"/>
              <a:ea typeface="Noto Sans JP"/>
              <a:cs typeface="Noto Sans JP"/>
              <a:sym typeface="Noto Sans JP"/>
            </a:endParaRPr>
          </a:p>
        </p:txBody>
      </p:sp>
      <p:pic>
        <p:nvPicPr>
          <p:cNvPr descr="preencoded.png" id="236" name="Google Shape;236;p27"/>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37" name="Google Shape;237;p27"/>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rtl="0" algn="l">
              <a:lnSpc>
                <a:spcPct val="141666"/>
              </a:lnSpc>
              <a:spcBef>
                <a:spcPts val="0"/>
              </a:spcBef>
              <a:spcAft>
                <a:spcPts val="0"/>
              </a:spcAft>
              <a:buClr>
                <a:schemeClr val="dk1"/>
              </a:buClr>
              <a:buSzPts val="1300"/>
              <a:buFont typeface="Arial"/>
              <a:buNone/>
            </a:pPr>
            <a:r>
              <a:rPr b="1" lang="ja" sz="1300">
                <a:solidFill>
                  <a:srgbClr val="333333"/>
                </a:solidFill>
                <a:latin typeface="Noto Sans JP"/>
                <a:ea typeface="Noto Sans JP"/>
                <a:cs typeface="Noto Sans JP"/>
                <a:sym typeface="Noto Sans JP"/>
              </a:rPr>
              <a:t>②生成AIで実現できることの例</a:t>
            </a:r>
            <a:endParaRPr b="1" sz="1300">
              <a:solidFill>
                <a:srgbClr val="333333"/>
              </a:solidFill>
              <a:latin typeface="Noto Sans JP"/>
              <a:ea typeface="Noto Sans JP"/>
              <a:cs typeface="Noto Sans JP"/>
              <a:sym typeface="Noto Sans JP"/>
            </a:endParaRPr>
          </a:p>
        </p:txBody>
      </p:sp>
      <p:sp>
        <p:nvSpPr>
          <p:cNvPr id="238" name="Google Shape;238;p27"/>
          <p:cNvSpPr/>
          <p:nvPr/>
        </p:nvSpPr>
        <p:spPr>
          <a:xfrm>
            <a:off x="1337891" y="1278764"/>
            <a:ext cx="6468300" cy="3552300"/>
          </a:xfrm>
          <a:prstGeom prst="rect">
            <a:avLst/>
          </a:prstGeom>
          <a:noFill/>
          <a:ln>
            <a:noFill/>
          </a:ln>
        </p:spPr>
        <p:txBody>
          <a:bodyPr anchorCtr="0" anchor="ctr" bIns="49850" lIns="99725" spcFirstLastPara="1" rIns="99725" wrap="square" tIns="49850">
            <a:noAutofit/>
          </a:bodyPr>
          <a:lstStyle/>
          <a:p>
            <a:pPr indent="-323850" lvl="0" marL="495300" marR="0" rtl="0" algn="l">
              <a:lnSpc>
                <a:spcPct val="113333"/>
              </a:lnSpc>
              <a:spcBef>
                <a:spcPts val="0"/>
              </a:spcBef>
              <a:spcAft>
                <a:spcPts val="0"/>
              </a:spcAft>
              <a:buClr>
                <a:srgbClr val="333333"/>
              </a:buClr>
              <a:buSzPts val="1300"/>
              <a:buFont typeface="Noto Sans JP"/>
              <a:buAutoNum type="arabicPeriod"/>
            </a:pPr>
            <a:r>
              <a:rPr b="1" lang="ja" sz="1300">
                <a:solidFill>
                  <a:srgbClr val="333333"/>
                </a:solidFill>
                <a:latin typeface="Noto Sans JP"/>
                <a:ea typeface="Noto Sans JP"/>
                <a:cs typeface="Noto Sans JP"/>
                <a:sym typeface="Noto Sans JP"/>
              </a:rPr>
              <a:t>文章作成</a:t>
            </a:r>
            <a:endParaRPr b="1" sz="1300">
              <a:solidFill>
                <a:srgbClr val="33333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333333"/>
              </a:buClr>
              <a:buSzPts val="1300"/>
              <a:buFont typeface="Noto Sans JP"/>
              <a:buChar char="○"/>
            </a:pPr>
            <a:r>
              <a:rPr b="1" lang="ja" sz="1300">
                <a:solidFill>
                  <a:srgbClr val="FF0000"/>
                </a:solidFill>
                <a:latin typeface="Noto Sans JP"/>
                <a:ea typeface="Noto Sans JP"/>
                <a:cs typeface="Noto Sans JP"/>
                <a:sym typeface="Noto Sans JP"/>
              </a:rPr>
              <a:t>メールの草案作成</a:t>
            </a:r>
            <a:r>
              <a:rPr b="1" lang="ja" sz="1300">
                <a:solidFill>
                  <a:srgbClr val="333333"/>
                </a:solidFill>
                <a:latin typeface="Noto Sans JP"/>
                <a:ea typeface="Noto Sans JP"/>
                <a:cs typeface="Noto Sans JP"/>
                <a:sym typeface="Noto Sans JP"/>
              </a:rPr>
              <a:t>、ブログ記事の執筆、会議の議事録作成、プレゼンテーション作成、</a:t>
            </a:r>
            <a:r>
              <a:rPr b="1" lang="ja" sz="1300">
                <a:solidFill>
                  <a:srgbClr val="FF0000"/>
                </a:solidFill>
                <a:latin typeface="Noto Sans JP"/>
                <a:ea typeface="Noto Sans JP"/>
                <a:cs typeface="Noto Sans JP"/>
                <a:sym typeface="Noto Sans JP"/>
              </a:rPr>
              <a:t>その他資料作成、日報作成</a:t>
            </a:r>
            <a:endParaRPr b="1" sz="1300">
              <a:solidFill>
                <a:srgbClr val="FF0000"/>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333333"/>
              </a:buClr>
              <a:buSzPts val="1300"/>
              <a:buFont typeface="Noto Sans JP"/>
              <a:buAutoNum type="arabicPeriod"/>
            </a:pPr>
            <a:r>
              <a:rPr b="1" lang="ja" sz="1300">
                <a:solidFill>
                  <a:srgbClr val="333333"/>
                </a:solidFill>
                <a:latin typeface="Noto Sans JP"/>
                <a:ea typeface="Noto Sans JP"/>
                <a:cs typeface="Noto Sans JP"/>
                <a:sym typeface="Noto Sans JP"/>
              </a:rPr>
              <a:t>アイデア出し</a:t>
            </a:r>
            <a:endParaRPr b="1" sz="1300">
              <a:solidFill>
                <a:srgbClr val="33333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333333"/>
              </a:buClr>
              <a:buSzPts val="1300"/>
              <a:buFont typeface="Noto Sans JP"/>
              <a:buChar char="○"/>
            </a:pPr>
            <a:r>
              <a:rPr b="1" lang="ja" sz="1300">
                <a:solidFill>
                  <a:srgbClr val="333333"/>
                </a:solidFill>
                <a:latin typeface="Noto Sans JP"/>
                <a:ea typeface="Noto Sans JP"/>
                <a:cs typeface="Noto Sans JP"/>
                <a:sym typeface="Noto Sans JP"/>
              </a:rPr>
              <a:t>新商品のキャッチコピー作成、企画案出し、SNS投稿のコンテンツ提案、物語や詩の創作</a:t>
            </a:r>
            <a:endParaRPr b="1" sz="1300">
              <a:solidFill>
                <a:srgbClr val="33333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333333"/>
              </a:buClr>
              <a:buSzPts val="1300"/>
              <a:buFont typeface="Noto Sans JP"/>
              <a:buAutoNum type="arabicPeriod"/>
            </a:pPr>
            <a:r>
              <a:rPr b="1" lang="ja" sz="1300">
                <a:solidFill>
                  <a:srgbClr val="333333"/>
                </a:solidFill>
                <a:latin typeface="Noto Sans JP"/>
                <a:ea typeface="Noto Sans JP"/>
                <a:cs typeface="Noto Sans JP"/>
                <a:sym typeface="Noto Sans JP"/>
              </a:rPr>
              <a:t>画像生成</a:t>
            </a:r>
            <a:endParaRPr b="1" sz="1300">
              <a:solidFill>
                <a:srgbClr val="33333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333333"/>
              </a:buClr>
              <a:buSzPts val="1300"/>
              <a:buFont typeface="Noto Sans JP"/>
              <a:buChar char="○"/>
            </a:pPr>
            <a:r>
              <a:rPr b="1" lang="ja" sz="1300">
                <a:solidFill>
                  <a:srgbClr val="FF0000"/>
                </a:solidFill>
                <a:latin typeface="Noto Sans JP"/>
                <a:ea typeface="Noto Sans JP"/>
                <a:cs typeface="Noto Sans JP"/>
                <a:sym typeface="Noto Sans JP"/>
              </a:rPr>
              <a:t>プレゼンテーション用画像の作成</a:t>
            </a:r>
            <a:r>
              <a:rPr b="1" lang="ja" sz="1300">
                <a:solidFill>
                  <a:srgbClr val="333333"/>
                </a:solidFill>
                <a:latin typeface="Noto Sans JP"/>
                <a:ea typeface="Noto Sans JP"/>
                <a:cs typeface="Noto Sans JP"/>
                <a:sym typeface="Noto Sans JP"/>
              </a:rPr>
              <a:t>、ブログ記事用の画像作成、SNS投稿用の画像作成</a:t>
            </a:r>
            <a:endParaRPr b="1" sz="1300">
              <a:solidFill>
                <a:srgbClr val="33333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333333"/>
              </a:buClr>
              <a:buSzPts val="1300"/>
              <a:buFont typeface="Noto Sans JP"/>
              <a:buAutoNum type="arabicPeriod"/>
            </a:pPr>
            <a:r>
              <a:rPr b="1" lang="ja" sz="1300">
                <a:solidFill>
                  <a:srgbClr val="333333"/>
                </a:solidFill>
                <a:latin typeface="Noto Sans JP"/>
                <a:ea typeface="Noto Sans JP"/>
                <a:cs typeface="Noto Sans JP"/>
                <a:sym typeface="Noto Sans JP"/>
              </a:rPr>
              <a:t>プログラミング</a:t>
            </a:r>
            <a:endParaRPr b="1" sz="1300">
              <a:solidFill>
                <a:srgbClr val="33333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333333"/>
              </a:buClr>
              <a:buSzPts val="1300"/>
              <a:buFont typeface="Noto Sans JP"/>
              <a:buChar char="○"/>
            </a:pPr>
            <a:r>
              <a:rPr b="1" lang="ja" sz="1300">
                <a:solidFill>
                  <a:srgbClr val="333333"/>
                </a:solidFill>
                <a:latin typeface="Noto Sans JP"/>
                <a:ea typeface="Noto Sans JP"/>
                <a:cs typeface="Noto Sans JP"/>
                <a:sym typeface="Noto Sans JP"/>
              </a:rPr>
              <a:t>アプリ開発、</a:t>
            </a:r>
            <a:r>
              <a:rPr b="1" lang="ja" sz="1300">
                <a:solidFill>
                  <a:srgbClr val="FF0000"/>
                </a:solidFill>
                <a:latin typeface="Noto Sans JP"/>
                <a:ea typeface="Noto Sans JP"/>
                <a:cs typeface="Noto Sans JP"/>
                <a:sym typeface="Noto Sans JP"/>
              </a:rPr>
              <a:t>エクセル関数作成</a:t>
            </a:r>
            <a:r>
              <a:rPr b="1" lang="ja" sz="1300">
                <a:solidFill>
                  <a:srgbClr val="333333"/>
                </a:solidFill>
                <a:latin typeface="Noto Sans JP"/>
                <a:ea typeface="Noto Sans JP"/>
                <a:cs typeface="Noto Sans JP"/>
                <a:sym typeface="Noto Sans JP"/>
              </a:rPr>
              <a:t>、マクロ作成</a:t>
            </a:r>
            <a:endParaRPr b="1" sz="1300">
              <a:solidFill>
                <a:srgbClr val="333333"/>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333333"/>
              </a:buClr>
              <a:buSzPts val="1300"/>
              <a:buFont typeface="Noto Sans JP"/>
              <a:buAutoNum type="arabicPeriod"/>
            </a:pPr>
            <a:r>
              <a:rPr b="1" lang="ja" sz="1300">
                <a:solidFill>
                  <a:srgbClr val="333333"/>
                </a:solidFill>
                <a:latin typeface="Noto Sans JP"/>
                <a:ea typeface="Noto Sans JP"/>
                <a:cs typeface="Noto Sans JP"/>
                <a:sym typeface="Noto Sans JP"/>
              </a:rPr>
              <a:t>情報処理</a:t>
            </a:r>
            <a:endParaRPr b="1" sz="1300">
              <a:solidFill>
                <a:srgbClr val="33333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333333"/>
              </a:buClr>
              <a:buSzPts val="1300"/>
              <a:buFont typeface="Noto Sans JP"/>
              <a:buChar char="○"/>
            </a:pPr>
            <a:r>
              <a:rPr b="1" lang="ja" sz="1300">
                <a:solidFill>
                  <a:srgbClr val="333333"/>
                </a:solidFill>
                <a:latin typeface="Noto Sans JP"/>
                <a:ea typeface="Noto Sans JP"/>
                <a:cs typeface="Noto Sans JP"/>
                <a:sym typeface="Noto Sans JP"/>
              </a:rPr>
              <a:t>文章の要約、翻訳、質問応答、</a:t>
            </a:r>
            <a:r>
              <a:rPr b="1" lang="ja" sz="1300">
                <a:solidFill>
                  <a:srgbClr val="FF0000"/>
                </a:solidFill>
                <a:latin typeface="Noto Sans JP"/>
                <a:ea typeface="Noto Sans JP"/>
                <a:cs typeface="Noto Sans JP"/>
                <a:sym typeface="Noto Sans JP"/>
              </a:rPr>
              <a:t>情報の検索と整理</a:t>
            </a:r>
            <a:endParaRPr b="1" sz="1300">
              <a:solidFill>
                <a:srgbClr val="FF0000"/>
              </a:solidFill>
              <a:latin typeface="Noto Sans JP"/>
              <a:ea typeface="Noto Sans JP"/>
              <a:cs typeface="Noto Sans JP"/>
              <a:sym typeface="Noto Sans JP"/>
            </a:endParaRPr>
          </a:p>
          <a:p>
            <a:pPr indent="-323850" lvl="0" marL="495300" marR="0" rtl="0" algn="l">
              <a:lnSpc>
                <a:spcPct val="113333"/>
              </a:lnSpc>
              <a:spcBef>
                <a:spcPts val="0"/>
              </a:spcBef>
              <a:spcAft>
                <a:spcPts val="0"/>
              </a:spcAft>
              <a:buClr>
                <a:srgbClr val="333333"/>
              </a:buClr>
              <a:buSzPts val="1300"/>
              <a:buFont typeface="Noto Sans JP"/>
              <a:buAutoNum type="arabicPeriod"/>
            </a:pPr>
            <a:r>
              <a:rPr b="1" lang="ja" sz="1300">
                <a:solidFill>
                  <a:srgbClr val="333333"/>
                </a:solidFill>
                <a:latin typeface="Noto Sans JP"/>
                <a:ea typeface="Noto Sans JP"/>
                <a:cs typeface="Noto Sans JP"/>
                <a:sym typeface="Noto Sans JP"/>
              </a:rPr>
              <a:t>各種業務サポート</a:t>
            </a:r>
            <a:endParaRPr b="1" sz="1300">
              <a:solidFill>
                <a:srgbClr val="333333"/>
              </a:solidFill>
              <a:latin typeface="Noto Sans JP"/>
              <a:ea typeface="Noto Sans JP"/>
              <a:cs typeface="Noto Sans JP"/>
              <a:sym typeface="Noto Sans JP"/>
            </a:endParaRPr>
          </a:p>
          <a:p>
            <a:pPr indent="-336550" lvl="1" marL="1003300" marR="0" rtl="0" algn="l">
              <a:lnSpc>
                <a:spcPct val="113333"/>
              </a:lnSpc>
              <a:spcBef>
                <a:spcPts val="0"/>
              </a:spcBef>
              <a:spcAft>
                <a:spcPts val="0"/>
              </a:spcAft>
              <a:buClr>
                <a:srgbClr val="333333"/>
              </a:buClr>
              <a:buSzPts val="1300"/>
              <a:buFont typeface="Noto Sans JP"/>
              <a:buChar char="○"/>
            </a:pPr>
            <a:r>
              <a:rPr b="1" lang="ja" sz="1300">
                <a:solidFill>
                  <a:srgbClr val="333333"/>
                </a:solidFill>
                <a:latin typeface="Noto Sans JP"/>
                <a:ea typeface="Noto Sans JP"/>
                <a:cs typeface="Noto Sans JP"/>
                <a:sym typeface="Noto Sans JP"/>
              </a:rPr>
              <a:t>文章の校正、データ分析、顧客への返信文の作成、</a:t>
            </a:r>
            <a:r>
              <a:rPr b="1" lang="ja" sz="1300">
                <a:solidFill>
                  <a:srgbClr val="FF0000"/>
                </a:solidFill>
                <a:latin typeface="Noto Sans JP"/>
                <a:ea typeface="Noto Sans JP"/>
                <a:cs typeface="Noto Sans JP"/>
                <a:sym typeface="Noto Sans JP"/>
              </a:rPr>
              <a:t>プロジェクト管理</a:t>
            </a:r>
            <a:endParaRPr b="1" sz="1300">
              <a:solidFill>
                <a:srgbClr val="FF0000"/>
              </a:solidFill>
              <a:latin typeface="Noto Sans JP"/>
              <a:ea typeface="Noto Sans JP"/>
              <a:cs typeface="Noto Sans JP"/>
              <a:sym typeface="Noto Sans J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3" name="Shape 243"/>
        <p:cNvGrpSpPr/>
        <p:nvPr/>
      </p:nvGrpSpPr>
      <p:grpSpPr>
        <a:xfrm>
          <a:off x="0" y="0"/>
          <a:ext cx="0" cy="0"/>
          <a:chOff x="0" y="0"/>
          <a:chExt cx="0" cy="0"/>
        </a:xfrm>
      </p:grpSpPr>
      <p:pic>
        <p:nvPicPr>
          <p:cNvPr descr="preencoded.png" id="244" name="Google Shape;244;p28"/>
          <p:cNvPicPr preferRelativeResize="0"/>
          <p:nvPr/>
        </p:nvPicPr>
        <p:blipFill rotWithShape="1">
          <a:blip r:embed="rId3">
            <a:alphaModFix/>
          </a:blip>
          <a:srcRect b="0" l="0" r="0" t="0"/>
          <a:stretch/>
        </p:blipFill>
        <p:spPr>
          <a:xfrm>
            <a:off x="935191" y="3629669"/>
            <a:ext cx="7273637" cy="848148"/>
          </a:xfrm>
          <a:prstGeom prst="rect">
            <a:avLst/>
          </a:prstGeom>
          <a:noFill/>
          <a:ln>
            <a:noFill/>
          </a:ln>
        </p:spPr>
      </p:pic>
      <p:pic>
        <p:nvPicPr>
          <p:cNvPr descr="preencoded.png" id="245" name="Google Shape;245;p28"/>
          <p:cNvPicPr preferRelativeResize="0"/>
          <p:nvPr/>
        </p:nvPicPr>
        <p:blipFill rotWithShape="1">
          <a:blip r:embed="rId3">
            <a:alphaModFix/>
          </a:blip>
          <a:srcRect b="0" l="0" r="0" t="0"/>
          <a:stretch/>
        </p:blipFill>
        <p:spPr>
          <a:xfrm>
            <a:off x="935191" y="2625658"/>
            <a:ext cx="7273637" cy="848148"/>
          </a:xfrm>
          <a:prstGeom prst="rect">
            <a:avLst/>
          </a:prstGeom>
          <a:noFill/>
          <a:ln>
            <a:noFill/>
          </a:ln>
        </p:spPr>
      </p:pic>
      <p:pic>
        <p:nvPicPr>
          <p:cNvPr descr="preencoded.png" id="246" name="Google Shape;246;p28"/>
          <p:cNvPicPr preferRelativeResize="0"/>
          <p:nvPr/>
        </p:nvPicPr>
        <p:blipFill rotWithShape="1">
          <a:blip r:embed="rId3">
            <a:alphaModFix/>
          </a:blip>
          <a:srcRect b="0" l="0" r="0" t="0"/>
          <a:stretch/>
        </p:blipFill>
        <p:spPr>
          <a:xfrm>
            <a:off x="935191" y="1621647"/>
            <a:ext cx="7273637" cy="848148"/>
          </a:xfrm>
          <a:prstGeom prst="rect">
            <a:avLst/>
          </a:prstGeom>
          <a:noFill/>
          <a:ln>
            <a:noFill/>
          </a:ln>
        </p:spPr>
      </p:pic>
      <p:sp>
        <p:nvSpPr>
          <p:cNvPr id="247" name="Google Shape;247;p28"/>
          <p:cNvSpPr/>
          <p:nvPr/>
        </p:nvSpPr>
        <p:spPr>
          <a:xfrm>
            <a:off x="1121805" y="3862858"/>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FF0000"/>
                </a:solidFill>
                <a:latin typeface="Noto Sans JP"/>
                <a:ea typeface="Noto Sans JP"/>
                <a:cs typeface="Noto Sans JP"/>
                <a:sym typeface="Noto Sans JP"/>
              </a:rPr>
              <a:t>③</a:t>
            </a:r>
            <a:r>
              <a:rPr b="1" lang="ja" sz="1600">
                <a:solidFill>
                  <a:srgbClr val="FF0000"/>
                </a:solidFill>
                <a:latin typeface="Noto Sans JP"/>
                <a:ea typeface="Noto Sans JP"/>
                <a:cs typeface="Noto Sans JP"/>
                <a:sym typeface="Noto Sans JP"/>
              </a:rPr>
              <a:t>アカウント作成、基本操作解説</a:t>
            </a:r>
            <a:endParaRPr b="1" sz="1600">
              <a:solidFill>
                <a:srgbClr val="FF0000"/>
              </a:solidFill>
              <a:latin typeface="Noto Sans JP"/>
              <a:ea typeface="Noto Sans JP"/>
              <a:cs typeface="Noto Sans JP"/>
              <a:sym typeface="Noto Sans JP"/>
            </a:endParaRPr>
          </a:p>
        </p:txBody>
      </p:sp>
      <p:sp>
        <p:nvSpPr>
          <p:cNvPr id="248" name="Google Shape;248;p28"/>
          <p:cNvSpPr/>
          <p:nvPr/>
        </p:nvSpPr>
        <p:spPr>
          <a:xfrm>
            <a:off x="1121805" y="285884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97A7"/>
                </a:solidFill>
                <a:latin typeface="M PLUS 1p"/>
                <a:ea typeface="M PLUS 1p"/>
                <a:cs typeface="M PLUS 1p"/>
                <a:sym typeface="M PLUS 1p"/>
              </a:rPr>
              <a:t>②</a:t>
            </a:r>
            <a:r>
              <a:rPr b="1" lang="ja" sz="1600">
                <a:solidFill>
                  <a:srgbClr val="0097A7"/>
                </a:solidFill>
                <a:latin typeface="M PLUS 1p"/>
                <a:ea typeface="M PLUS 1p"/>
                <a:cs typeface="M PLUS 1p"/>
                <a:sym typeface="M PLUS 1p"/>
              </a:rPr>
              <a:t>生成AIで実現できることの例</a:t>
            </a:r>
            <a:endParaRPr b="0" i="0" sz="1600" u="none" cap="none" strike="noStrike">
              <a:solidFill>
                <a:srgbClr val="0097A7"/>
              </a:solidFill>
              <a:latin typeface="Calibri"/>
              <a:ea typeface="Calibri"/>
              <a:cs typeface="Calibri"/>
              <a:sym typeface="Calibri"/>
            </a:endParaRPr>
          </a:p>
        </p:txBody>
      </p:sp>
      <p:sp>
        <p:nvSpPr>
          <p:cNvPr id="249" name="Google Shape;249;p28"/>
          <p:cNvSpPr/>
          <p:nvPr/>
        </p:nvSpPr>
        <p:spPr>
          <a:xfrm>
            <a:off x="1121805" y="185483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97A7"/>
                </a:solidFill>
                <a:latin typeface="M PLUS 1p"/>
                <a:ea typeface="M PLUS 1p"/>
                <a:cs typeface="M PLUS 1p"/>
                <a:sym typeface="M PLUS 1p"/>
              </a:rPr>
              <a:t>①</a:t>
            </a:r>
            <a:r>
              <a:rPr b="1" lang="ja" sz="1600">
                <a:solidFill>
                  <a:srgbClr val="0097A7"/>
                </a:solidFill>
                <a:latin typeface="M PLUS 1p"/>
                <a:ea typeface="M PLUS 1p"/>
                <a:cs typeface="M PLUS 1p"/>
                <a:sym typeface="M PLUS 1p"/>
              </a:rPr>
              <a:t>生成AIってなに</a:t>
            </a:r>
            <a:endParaRPr b="1" sz="1600">
              <a:solidFill>
                <a:srgbClr val="0097A7"/>
              </a:solidFill>
              <a:latin typeface="M PLUS 1p"/>
              <a:ea typeface="M PLUS 1p"/>
              <a:cs typeface="M PLUS 1p"/>
              <a:sym typeface="M PLUS 1p"/>
            </a:endParaRPr>
          </a:p>
        </p:txBody>
      </p:sp>
      <p:sp>
        <p:nvSpPr>
          <p:cNvPr id="250" name="Google Shape;250;p28"/>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600"/>
              <a:buFont typeface="Arial"/>
              <a:buNone/>
            </a:pPr>
            <a:r>
              <a:rPr b="1" lang="ja" sz="1600">
                <a:solidFill>
                  <a:srgbClr val="333333"/>
                </a:solidFill>
                <a:latin typeface="Noto Sans JP"/>
                <a:ea typeface="Noto Sans JP"/>
                <a:cs typeface="Noto Sans JP"/>
                <a:sym typeface="Noto Sans JP"/>
              </a:rPr>
              <a:t>みなさんが使える環境を作っていきましょう</a:t>
            </a:r>
            <a:endParaRPr b="1" sz="1600">
              <a:solidFill>
                <a:srgbClr val="333333"/>
              </a:solidFill>
              <a:latin typeface="Noto Sans JP"/>
              <a:ea typeface="Noto Sans JP"/>
              <a:cs typeface="Noto Sans JP"/>
              <a:sym typeface="Noto Sans JP"/>
            </a:endParaRPr>
          </a:p>
        </p:txBody>
      </p:sp>
      <p:pic>
        <p:nvPicPr>
          <p:cNvPr descr="preencoded.png" id="251" name="Google Shape;251;p28"/>
          <p:cNvPicPr preferRelativeResize="0"/>
          <p:nvPr/>
        </p:nvPicPr>
        <p:blipFill rotWithShape="1">
          <a:blip r:embed="rId4">
            <a:alphaModFix/>
          </a:blip>
          <a:srcRect b="0" l="0" r="0" t="0"/>
          <a:stretch/>
        </p:blipFill>
        <p:spPr>
          <a:xfrm>
            <a:off x="128205" y="176645"/>
            <a:ext cx="20782" cy="259773"/>
          </a:xfrm>
          <a:prstGeom prst="rect">
            <a:avLst/>
          </a:prstGeom>
          <a:noFill/>
          <a:ln>
            <a:noFill/>
          </a:ln>
        </p:spPr>
      </p:pic>
      <p:sp>
        <p:nvSpPr>
          <p:cNvPr id="252" name="Google Shape;252;p28"/>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③アカウント作成、基本操作解説</a:t>
            </a:r>
            <a:endParaRPr b="1" sz="1300">
              <a:solidFill>
                <a:srgbClr val="333333"/>
              </a:solidFill>
              <a:latin typeface="Noto Sans JP"/>
              <a:ea typeface="Noto Sans JP"/>
              <a:cs typeface="Noto Sans JP"/>
              <a:sym typeface="Noto Sans J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pic>
        <p:nvPicPr>
          <p:cNvPr descr="preencoded.png" id="258" name="Google Shape;258;p29"/>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59" name="Google Shape;259;p29"/>
          <p:cNvSpPr/>
          <p:nvPr/>
        </p:nvSpPr>
        <p:spPr>
          <a:xfrm>
            <a:off x="148490" y="165735"/>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a:t>
            </a:r>
            <a:r>
              <a:rPr b="1" i="0" lang="ja" sz="1300">
                <a:solidFill>
                  <a:srgbClr val="333333"/>
                </a:solidFill>
                <a:latin typeface="Noto Sans JP"/>
                <a:ea typeface="Noto Sans JP"/>
                <a:cs typeface="Noto Sans JP"/>
                <a:sym typeface="Noto Sans JP"/>
              </a:rPr>
              <a:t>～chatGPTに登録～</a:t>
            </a:r>
            <a:endParaRPr sz="1300">
              <a:solidFill>
                <a:schemeClr val="dk1"/>
              </a:solidFill>
              <a:latin typeface="Calibri"/>
              <a:ea typeface="Calibri"/>
              <a:cs typeface="Calibri"/>
              <a:sym typeface="Calibri"/>
            </a:endParaRPr>
          </a:p>
        </p:txBody>
      </p:sp>
      <p:sp>
        <p:nvSpPr>
          <p:cNvPr id="260" name="Google Shape;260;p29"/>
          <p:cNvSpPr/>
          <p:nvPr/>
        </p:nvSpPr>
        <p:spPr>
          <a:xfrm>
            <a:off x="840103" y="532286"/>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lang="ja" sz="1600">
                <a:solidFill>
                  <a:srgbClr val="333333"/>
                </a:solidFill>
                <a:latin typeface="M PLUS 1p"/>
                <a:ea typeface="M PLUS 1p"/>
                <a:cs typeface="M PLUS 1p"/>
                <a:sym typeface="M PLUS 1p"/>
              </a:rPr>
              <a:t>openAI</a:t>
            </a:r>
            <a:r>
              <a:rPr b="1" i="0" lang="ja" sz="1600">
                <a:solidFill>
                  <a:srgbClr val="333333"/>
                </a:solidFill>
                <a:latin typeface="M PLUS 1p"/>
                <a:ea typeface="M PLUS 1p"/>
                <a:cs typeface="M PLUS 1p"/>
                <a:sym typeface="M PLUS 1p"/>
              </a:rPr>
              <a:t>のサイトにアクセス</a:t>
            </a:r>
            <a:endParaRPr sz="1600">
              <a:solidFill>
                <a:schemeClr val="dk1"/>
              </a:solidFill>
              <a:latin typeface="Calibri"/>
              <a:ea typeface="Calibri"/>
              <a:cs typeface="Calibri"/>
              <a:sym typeface="Calibri"/>
            </a:endParaRPr>
          </a:p>
        </p:txBody>
      </p:sp>
      <p:pic>
        <p:nvPicPr>
          <p:cNvPr descr="preencoded.png" id="261" name="Google Shape;261;p29"/>
          <p:cNvPicPr preferRelativeResize="0"/>
          <p:nvPr/>
        </p:nvPicPr>
        <p:blipFill rotWithShape="1">
          <a:blip r:embed="rId4">
            <a:alphaModFix/>
          </a:blip>
          <a:srcRect b="0" l="0" r="0" t="0"/>
          <a:stretch/>
        </p:blipFill>
        <p:spPr>
          <a:xfrm>
            <a:off x="128205" y="1937511"/>
            <a:ext cx="3914053" cy="935098"/>
          </a:xfrm>
          <a:prstGeom prst="rect">
            <a:avLst/>
          </a:prstGeom>
          <a:noFill/>
          <a:ln>
            <a:noFill/>
          </a:ln>
        </p:spPr>
      </p:pic>
      <p:pic>
        <p:nvPicPr>
          <p:cNvPr descr="preencoded.png" id="262" name="Google Shape;262;p29"/>
          <p:cNvPicPr preferRelativeResize="0"/>
          <p:nvPr/>
        </p:nvPicPr>
        <p:blipFill rotWithShape="1">
          <a:blip r:embed="rId5">
            <a:alphaModFix/>
          </a:blip>
          <a:srcRect b="0" l="0" r="0" t="0"/>
          <a:stretch/>
        </p:blipFill>
        <p:spPr>
          <a:xfrm rot="-5346577">
            <a:off x="4324881" y="2407348"/>
            <a:ext cx="431892" cy="172758"/>
          </a:xfrm>
          <a:prstGeom prst="rect">
            <a:avLst/>
          </a:prstGeom>
          <a:noFill/>
          <a:ln>
            <a:noFill/>
          </a:ln>
        </p:spPr>
      </p:pic>
      <p:pic>
        <p:nvPicPr>
          <p:cNvPr descr="preencoded.png" id="263" name="Google Shape;263;p29"/>
          <p:cNvPicPr preferRelativeResize="0"/>
          <p:nvPr/>
        </p:nvPicPr>
        <p:blipFill rotWithShape="1">
          <a:blip r:embed="rId6">
            <a:alphaModFix/>
          </a:blip>
          <a:srcRect b="0" l="0" r="0" t="0"/>
          <a:stretch/>
        </p:blipFill>
        <p:spPr>
          <a:xfrm>
            <a:off x="4840890" y="1989300"/>
            <a:ext cx="5112391" cy="1008897"/>
          </a:xfrm>
          <a:prstGeom prst="rect">
            <a:avLst/>
          </a:prstGeom>
          <a:noFill/>
          <a:ln>
            <a:noFill/>
          </a:ln>
        </p:spPr>
      </p:pic>
      <p:sp>
        <p:nvSpPr>
          <p:cNvPr id="264" name="Google Shape;264;p29"/>
          <p:cNvSpPr/>
          <p:nvPr/>
        </p:nvSpPr>
        <p:spPr>
          <a:xfrm>
            <a:off x="-1615493" y="3176627"/>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5384"/>
              </a:lnSpc>
              <a:spcBef>
                <a:spcPts val="0"/>
              </a:spcBef>
              <a:spcAft>
                <a:spcPts val="0"/>
              </a:spcAft>
              <a:buNone/>
            </a:pPr>
            <a:r>
              <a:rPr b="1" i="0" lang="ja" sz="1400">
                <a:solidFill>
                  <a:srgbClr val="333333"/>
                </a:solidFill>
                <a:latin typeface="Noto Sans JP"/>
                <a:ea typeface="Noto Sans JP"/>
                <a:cs typeface="Noto Sans JP"/>
                <a:sym typeface="Noto Sans JP"/>
              </a:rPr>
              <a:t>お使いのブラウザでchatgptと検索</a:t>
            </a:r>
            <a:endParaRPr sz="1400">
              <a:solidFill>
                <a:schemeClr val="dk1"/>
              </a:solidFill>
              <a:latin typeface="Calibri"/>
              <a:ea typeface="Calibri"/>
              <a:cs typeface="Calibri"/>
              <a:sym typeface="Calibri"/>
            </a:endParaRPr>
          </a:p>
        </p:txBody>
      </p:sp>
      <p:sp>
        <p:nvSpPr>
          <p:cNvPr id="265" name="Google Shape;265;p29"/>
          <p:cNvSpPr/>
          <p:nvPr/>
        </p:nvSpPr>
        <p:spPr>
          <a:xfrm>
            <a:off x="3466128" y="3176627"/>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5384"/>
              </a:lnSpc>
              <a:spcBef>
                <a:spcPts val="0"/>
              </a:spcBef>
              <a:spcAft>
                <a:spcPts val="0"/>
              </a:spcAft>
              <a:buNone/>
            </a:pPr>
            <a:r>
              <a:rPr b="1" i="0" lang="ja" sz="1400">
                <a:solidFill>
                  <a:srgbClr val="333333"/>
                </a:solidFill>
                <a:latin typeface="Noto Sans JP"/>
                <a:ea typeface="Noto Sans JP"/>
                <a:cs typeface="Noto Sans JP"/>
                <a:sym typeface="Noto Sans JP"/>
              </a:rPr>
              <a:t>openAIのサイトに入る</a:t>
            </a:r>
            <a:endParaRPr sz="14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pic>
        <p:nvPicPr>
          <p:cNvPr descr="preencoded.png" id="271" name="Google Shape;271;p30"/>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72" name="Google Shape;272;p30"/>
          <p:cNvSpPr/>
          <p:nvPr/>
        </p:nvSpPr>
        <p:spPr>
          <a:xfrm>
            <a:off x="148490" y="165735"/>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③アカウント作成、基本操作解説～chatGPTに登録～</a:t>
            </a:r>
            <a:endParaRPr b="1" sz="1300">
              <a:solidFill>
                <a:srgbClr val="333333"/>
              </a:solidFill>
              <a:latin typeface="Noto Sans JP"/>
              <a:ea typeface="Noto Sans JP"/>
              <a:cs typeface="Noto Sans JP"/>
              <a:sym typeface="Noto Sans JP"/>
            </a:endParaRPr>
          </a:p>
        </p:txBody>
      </p:sp>
      <p:sp>
        <p:nvSpPr>
          <p:cNvPr id="273" name="Google Shape;273;p30"/>
          <p:cNvSpPr/>
          <p:nvPr/>
        </p:nvSpPr>
        <p:spPr>
          <a:xfrm>
            <a:off x="840103" y="532286"/>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i="0" lang="ja" sz="1600">
                <a:solidFill>
                  <a:srgbClr val="333333"/>
                </a:solidFill>
                <a:latin typeface="M PLUS 1p"/>
                <a:ea typeface="M PLUS 1p"/>
                <a:cs typeface="M PLUS 1p"/>
                <a:sym typeface="M PLUS 1p"/>
              </a:rPr>
              <a:t>openAIのアカウントを作成</a:t>
            </a:r>
            <a:endParaRPr sz="1600">
              <a:solidFill>
                <a:schemeClr val="dk1"/>
              </a:solidFill>
              <a:latin typeface="Calibri"/>
              <a:ea typeface="Calibri"/>
              <a:cs typeface="Calibri"/>
              <a:sym typeface="Calibri"/>
            </a:endParaRPr>
          </a:p>
        </p:txBody>
      </p:sp>
      <p:pic>
        <p:nvPicPr>
          <p:cNvPr descr="preencoded.png" id="274" name="Google Shape;274;p30"/>
          <p:cNvPicPr preferRelativeResize="0"/>
          <p:nvPr/>
        </p:nvPicPr>
        <p:blipFill rotWithShape="1">
          <a:blip r:embed="rId4">
            <a:alphaModFix/>
          </a:blip>
          <a:srcRect b="0" l="0" r="0" t="0"/>
          <a:stretch/>
        </p:blipFill>
        <p:spPr>
          <a:xfrm rot="-5371603">
            <a:off x="4835379" y="2730985"/>
            <a:ext cx="431890" cy="172756"/>
          </a:xfrm>
          <a:prstGeom prst="rect">
            <a:avLst/>
          </a:prstGeom>
          <a:noFill/>
          <a:ln>
            <a:noFill/>
          </a:ln>
        </p:spPr>
      </p:pic>
      <p:pic>
        <p:nvPicPr>
          <p:cNvPr descr="preencoded.png" id="275" name="Google Shape;275;p30"/>
          <p:cNvPicPr preferRelativeResize="0"/>
          <p:nvPr/>
        </p:nvPicPr>
        <p:blipFill rotWithShape="1">
          <a:blip r:embed="rId5">
            <a:alphaModFix/>
          </a:blip>
          <a:srcRect b="0" l="0" r="0" t="0"/>
          <a:stretch/>
        </p:blipFill>
        <p:spPr>
          <a:xfrm>
            <a:off x="212393" y="1659727"/>
            <a:ext cx="4436413" cy="1973426"/>
          </a:xfrm>
          <a:prstGeom prst="rect">
            <a:avLst/>
          </a:prstGeom>
          <a:noFill/>
          <a:ln>
            <a:noFill/>
          </a:ln>
        </p:spPr>
      </p:pic>
      <p:sp>
        <p:nvSpPr>
          <p:cNvPr id="276" name="Google Shape;276;p30"/>
          <p:cNvSpPr/>
          <p:nvPr/>
        </p:nvSpPr>
        <p:spPr>
          <a:xfrm>
            <a:off x="-1270124" y="3956821"/>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5384"/>
              </a:lnSpc>
              <a:spcBef>
                <a:spcPts val="0"/>
              </a:spcBef>
              <a:spcAft>
                <a:spcPts val="0"/>
              </a:spcAft>
              <a:buNone/>
            </a:pPr>
            <a:r>
              <a:rPr b="1" i="0" lang="ja" sz="1400">
                <a:solidFill>
                  <a:srgbClr val="333333"/>
                </a:solidFill>
                <a:latin typeface="Noto Sans JP"/>
                <a:ea typeface="Noto Sans JP"/>
                <a:cs typeface="Noto Sans JP"/>
                <a:sym typeface="Noto Sans JP"/>
              </a:rPr>
              <a:t>start nowを選択</a:t>
            </a:r>
            <a:endParaRPr sz="1400">
              <a:solidFill>
                <a:schemeClr val="dk1"/>
              </a:solidFill>
              <a:latin typeface="Calibri"/>
              <a:ea typeface="Calibri"/>
              <a:cs typeface="Calibri"/>
              <a:sym typeface="Calibri"/>
            </a:endParaRPr>
          </a:p>
        </p:txBody>
      </p:sp>
      <p:pic>
        <p:nvPicPr>
          <p:cNvPr descr="preencoded.png" id="277" name="Google Shape;277;p30"/>
          <p:cNvPicPr preferRelativeResize="0"/>
          <p:nvPr/>
        </p:nvPicPr>
        <p:blipFill rotWithShape="1">
          <a:blip r:embed="rId6">
            <a:alphaModFix/>
          </a:blip>
          <a:srcRect b="0" l="0" r="0" t="0"/>
          <a:stretch/>
        </p:blipFill>
        <p:spPr>
          <a:xfrm>
            <a:off x="1789505" y="3311055"/>
            <a:ext cx="641098" cy="322097"/>
          </a:xfrm>
          <a:prstGeom prst="rect">
            <a:avLst/>
          </a:prstGeom>
          <a:noFill/>
          <a:ln>
            <a:noFill/>
          </a:ln>
        </p:spPr>
      </p:pic>
      <p:pic>
        <p:nvPicPr>
          <p:cNvPr descr="preencoded.png" id="278" name="Google Shape;278;p30"/>
          <p:cNvPicPr preferRelativeResize="0"/>
          <p:nvPr/>
        </p:nvPicPr>
        <p:blipFill rotWithShape="1">
          <a:blip r:embed="rId7">
            <a:alphaModFix/>
          </a:blip>
          <a:srcRect b="0" l="0" r="0" t="0"/>
          <a:stretch/>
        </p:blipFill>
        <p:spPr>
          <a:xfrm>
            <a:off x="6067420" y="1103390"/>
            <a:ext cx="2240944" cy="3086100"/>
          </a:xfrm>
          <a:prstGeom prst="rect">
            <a:avLst/>
          </a:prstGeom>
          <a:noFill/>
          <a:ln>
            <a:noFill/>
          </a:ln>
        </p:spPr>
      </p:pic>
      <p:sp>
        <p:nvSpPr>
          <p:cNvPr id="279" name="Google Shape;279;p30"/>
          <p:cNvSpPr/>
          <p:nvPr/>
        </p:nvSpPr>
        <p:spPr>
          <a:xfrm>
            <a:off x="3487168" y="4073719"/>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5384"/>
              </a:lnSpc>
              <a:spcBef>
                <a:spcPts val="0"/>
              </a:spcBef>
              <a:spcAft>
                <a:spcPts val="0"/>
              </a:spcAft>
              <a:buNone/>
            </a:pPr>
            <a:r>
              <a:rPr b="1" i="0" lang="ja" sz="1400">
                <a:solidFill>
                  <a:srgbClr val="333333"/>
                </a:solidFill>
                <a:latin typeface="Noto Sans JP"/>
                <a:ea typeface="Noto Sans JP"/>
                <a:cs typeface="Noto Sans JP"/>
                <a:sym typeface="Noto Sans JP"/>
              </a:rPr>
              <a:t>サインアップを行う</a:t>
            </a:r>
            <a:endParaRPr sz="1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4" name="Shape 284"/>
        <p:cNvGrpSpPr/>
        <p:nvPr/>
      </p:nvGrpSpPr>
      <p:grpSpPr>
        <a:xfrm>
          <a:off x="0" y="0"/>
          <a:ext cx="0" cy="0"/>
          <a:chOff x="0" y="0"/>
          <a:chExt cx="0" cy="0"/>
        </a:xfrm>
      </p:grpSpPr>
      <p:pic>
        <p:nvPicPr>
          <p:cNvPr descr="preencoded.png" id="285" name="Google Shape;285;p31"/>
          <p:cNvPicPr preferRelativeResize="0"/>
          <p:nvPr/>
        </p:nvPicPr>
        <p:blipFill rotWithShape="1">
          <a:blip r:embed="rId3">
            <a:alphaModFix/>
          </a:blip>
          <a:srcRect b="0" l="0" r="0" t="0"/>
          <a:stretch/>
        </p:blipFill>
        <p:spPr>
          <a:xfrm>
            <a:off x="402948" y="1320972"/>
            <a:ext cx="3149895" cy="3086100"/>
          </a:xfrm>
          <a:prstGeom prst="rect">
            <a:avLst/>
          </a:prstGeom>
          <a:noFill/>
          <a:ln>
            <a:noFill/>
          </a:ln>
        </p:spPr>
      </p:pic>
      <p:pic>
        <p:nvPicPr>
          <p:cNvPr descr="preencoded.png" id="286" name="Google Shape;286;p31"/>
          <p:cNvPicPr preferRelativeResize="0"/>
          <p:nvPr/>
        </p:nvPicPr>
        <p:blipFill rotWithShape="1">
          <a:blip r:embed="rId4">
            <a:alphaModFix/>
          </a:blip>
          <a:srcRect b="0" l="0" r="0" t="0"/>
          <a:stretch/>
        </p:blipFill>
        <p:spPr>
          <a:xfrm>
            <a:off x="128205" y="176645"/>
            <a:ext cx="20782" cy="259773"/>
          </a:xfrm>
          <a:prstGeom prst="rect">
            <a:avLst/>
          </a:prstGeom>
          <a:noFill/>
          <a:ln>
            <a:noFill/>
          </a:ln>
        </p:spPr>
      </p:pic>
      <p:sp>
        <p:nvSpPr>
          <p:cNvPr id="287" name="Google Shape;287;p31"/>
          <p:cNvSpPr/>
          <p:nvPr/>
        </p:nvSpPr>
        <p:spPr>
          <a:xfrm>
            <a:off x="148490" y="165735"/>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③アカウント作成、基本操作解説～登録後の設定～</a:t>
            </a:r>
            <a:endParaRPr b="1" sz="1300">
              <a:solidFill>
                <a:srgbClr val="333333"/>
              </a:solidFill>
              <a:latin typeface="Noto Sans JP"/>
              <a:ea typeface="Noto Sans JP"/>
              <a:cs typeface="Noto Sans JP"/>
              <a:sym typeface="Noto Sans JP"/>
            </a:endParaRPr>
          </a:p>
        </p:txBody>
      </p:sp>
      <p:sp>
        <p:nvSpPr>
          <p:cNvPr id="288" name="Google Shape;288;p31"/>
          <p:cNvSpPr/>
          <p:nvPr/>
        </p:nvSpPr>
        <p:spPr>
          <a:xfrm>
            <a:off x="840103" y="532286"/>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i="0" lang="ja" sz="1600">
                <a:solidFill>
                  <a:srgbClr val="333333"/>
                </a:solidFill>
                <a:latin typeface="M PLUS 1p"/>
                <a:ea typeface="M PLUS 1p"/>
                <a:cs typeface="M PLUS 1p"/>
                <a:sym typeface="M PLUS 1p"/>
              </a:rPr>
              <a:t>日本語設定にする</a:t>
            </a:r>
            <a:endParaRPr sz="1600">
              <a:solidFill>
                <a:schemeClr val="dk1"/>
              </a:solidFill>
              <a:latin typeface="Calibri"/>
              <a:ea typeface="Calibri"/>
              <a:cs typeface="Calibri"/>
              <a:sym typeface="Calibri"/>
            </a:endParaRPr>
          </a:p>
          <a:p>
            <a:pPr indent="0" lvl="0" marL="0" marR="0" rtl="0" algn="ctr">
              <a:lnSpc>
                <a:spcPct val="113333"/>
              </a:lnSpc>
              <a:spcBef>
                <a:spcPts val="0"/>
              </a:spcBef>
              <a:spcAft>
                <a:spcPts val="0"/>
              </a:spcAft>
              <a:buNone/>
            </a:pPr>
            <a:r>
              <a:rPr b="1" i="0" lang="ja" sz="1600">
                <a:solidFill>
                  <a:srgbClr val="333333"/>
                </a:solidFill>
                <a:latin typeface="M PLUS 1p"/>
                <a:ea typeface="M PLUS 1p"/>
                <a:cs typeface="M PLUS 1p"/>
                <a:sym typeface="M PLUS 1p"/>
              </a:rPr>
              <a:t>（日本語にしたからといって出力の精度は下がらないのでご安心を）</a:t>
            </a:r>
            <a:endParaRPr sz="1600">
              <a:solidFill>
                <a:schemeClr val="dk1"/>
              </a:solidFill>
              <a:latin typeface="Calibri"/>
              <a:ea typeface="Calibri"/>
              <a:cs typeface="Calibri"/>
              <a:sym typeface="Calibri"/>
            </a:endParaRPr>
          </a:p>
        </p:txBody>
      </p:sp>
      <p:sp>
        <p:nvSpPr>
          <p:cNvPr id="289" name="Google Shape;289;p31"/>
          <p:cNvSpPr/>
          <p:nvPr/>
        </p:nvSpPr>
        <p:spPr>
          <a:xfrm>
            <a:off x="-1347180" y="4476367"/>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5384"/>
              </a:lnSpc>
              <a:spcBef>
                <a:spcPts val="0"/>
              </a:spcBef>
              <a:spcAft>
                <a:spcPts val="0"/>
              </a:spcAft>
              <a:buNone/>
            </a:pPr>
            <a:r>
              <a:rPr b="1" i="0" lang="ja" sz="1400">
                <a:solidFill>
                  <a:srgbClr val="333333"/>
                </a:solidFill>
                <a:latin typeface="Noto Sans JP"/>
                <a:ea typeface="Noto Sans JP"/>
                <a:cs typeface="Noto Sans JP"/>
                <a:sym typeface="Noto Sans JP"/>
              </a:rPr>
              <a:t>画面右上のアイコンをクリックしsettingsを選択</a:t>
            </a:r>
            <a:endParaRPr sz="1400">
              <a:solidFill>
                <a:schemeClr val="dk1"/>
              </a:solidFill>
              <a:latin typeface="Calibri"/>
              <a:ea typeface="Calibri"/>
              <a:cs typeface="Calibri"/>
              <a:sym typeface="Calibri"/>
            </a:endParaRPr>
          </a:p>
        </p:txBody>
      </p:sp>
      <p:pic>
        <p:nvPicPr>
          <p:cNvPr descr="preencoded.png" id="290" name="Google Shape;290;p31"/>
          <p:cNvPicPr preferRelativeResize="0"/>
          <p:nvPr/>
        </p:nvPicPr>
        <p:blipFill rotWithShape="1">
          <a:blip r:embed="rId5">
            <a:alphaModFix/>
          </a:blip>
          <a:srcRect b="0" l="0" r="0" t="0"/>
          <a:stretch/>
        </p:blipFill>
        <p:spPr>
          <a:xfrm>
            <a:off x="864821" y="3156941"/>
            <a:ext cx="1113074" cy="418421"/>
          </a:xfrm>
          <a:prstGeom prst="rect">
            <a:avLst/>
          </a:prstGeom>
          <a:noFill/>
          <a:ln>
            <a:noFill/>
          </a:ln>
        </p:spPr>
      </p:pic>
      <p:pic>
        <p:nvPicPr>
          <p:cNvPr descr="preencoded.png" id="291" name="Google Shape;291;p31"/>
          <p:cNvPicPr preferRelativeResize="0"/>
          <p:nvPr/>
        </p:nvPicPr>
        <p:blipFill rotWithShape="1">
          <a:blip r:embed="rId6">
            <a:alphaModFix/>
          </a:blip>
          <a:srcRect b="0" l="0" r="0" t="0"/>
          <a:stretch/>
        </p:blipFill>
        <p:spPr>
          <a:xfrm rot="-5371603">
            <a:off x="4133713" y="2702023"/>
            <a:ext cx="431890" cy="172756"/>
          </a:xfrm>
          <a:prstGeom prst="rect">
            <a:avLst/>
          </a:prstGeom>
          <a:noFill/>
          <a:ln>
            <a:noFill/>
          </a:ln>
        </p:spPr>
      </p:pic>
      <p:pic>
        <p:nvPicPr>
          <p:cNvPr descr="preencoded.png" id="292" name="Google Shape;292;p31"/>
          <p:cNvPicPr preferRelativeResize="0"/>
          <p:nvPr/>
        </p:nvPicPr>
        <p:blipFill rotWithShape="1">
          <a:blip r:embed="rId7">
            <a:alphaModFix/>
          </a:blip>
          <a:srcRect b="0" l="0" r="0" t="0"/>
          <a:stretch/>
        </p:blipFill>
        <p:spPr>
          <a:xfrm>
            <a:off x="4905116" y="1709126"/>
            <a:ext cx="4039002" cy="2309791"/>
          </a:xfrm>
          <a:prstGeom prst="rect">
            <a:avLst/>
          </a:prstGeom>
          <a:noFill/>
          <a:ln>
            <a:noFill/>
          </a:ln>
        </p:spPr>
      </p:pic>
      <p:sp>
        <p:nvSpPr>
          <p:cNvPr id="293" name="Google Shape;293;p31"/>
          <p:cNvSpPr/>
          <p:nvPr/>
        </p:nvSpPr>
        <p:spPr>
          <a:xfrm>
            <a:off x="3378057" y="4294671"/>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5384"/>
              </a:lnSpc>
              <a:spcBef>
                <a:spcPts val="0"/>
              </a:spcBef>
              <a:spcAft>
                <a:spcPts val="0"/>
              </a:spcAft>
              <a:buNone/>
            </a:pPr>
            <a:r>
              <a:rPr b="1" i="0" lang="ja" sz="1400">
                <a:solidFill>
                  <a:srgbClr val="333333"/>
                </a:solidFill>
                <a:latin typeface="Noto Sans JP"/>
                <a:ea typeface="Noto Sans JP"/>
                <a:cs typeface="Noto Sans JP"/>
                <a:sym typeface="Noto Sans JP"/>
              </a:rPr>
              <a:t>言語を日本語に設定</a:t>
            </a:r>
            <a:endParaRPr sz="1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pic>
        <p:nvPicPr>
          <p:cNvPr descr="preencoded.png" id="299" name="Google Shape;299;p3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00" name="Google Shape;300;p32"/>
          <p:cNvSpPr/>
          <p:nvPr/>
        </p:nvSpPr>
        <p:spPr>
          <a:xfrm>
            <a:off x="148490" y="165735"/>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③アカウント作成、基本操作解説～スレッドについて～</a:t>
            </a:r>
            <a:endParaRPr b="1" sz="1300">
              <a:solidFill>
                <a:srgbClr val="333333"/>
              </a:solidFill>
              <a:latin typeface="Noto Sans JP"/>
              <a:ea typeface="Noto Sans JP"/>
              <a:cs typeface="Noto Sans JP"/>
              <a:sym typeface="Noto Sans JP"/>
            </a:endParaRPr>
          </a:p>
        </p:txBody>
      </p:sp>
      <p:sp>
        <p:nvSpPr>
          <p:cNvPr id="301" name="Google Shape;301;p32"/>
          <p:cNvSpPr/>
          <p:nvPr/>
        </p:nvSpPr>
        <p:spPr>
          <a:xfrm>
            <a:off x="840103" y="532286"/>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i="0" lang="ja" sz="1600">
                <a:solidFill>
                  <a:srgbClr val="333333"/>
                </a:solidFill>
                <a:latin typeface="Noto Sans JP"/>
                <a:ea typeface="Noto Sans JP"/>
                <a:cs typeface="Noto Sans JP"/>
                <a:sym typeface="Noto Sans JP"/>
              </a:rPr>
              <a:t>スレッド:GPTとの対話のひとまとまり</a:t>
            </a:r>
            <a:endParaRPr sz="1600">
              <a:solidFill>
                <a:schemeClr val="dk1"/>
              </a:solidFill>
              <a:latin typeface="Calibri"/>
              <a:ea typeface="Calibri"/>
              <a:cs typeface="Calibri"/>
              <a:sym typeface="Calibri"/>
            </a:endParaRPr>
          </a:p>
        </p:txBody>
      </p:sp>
      <p:pic>
        <p:nvPicPr>
          <p:cNvPr descr="preencoded.png" id="302" name="Google Shape;302;p32"/>
          <p:cNvPicPr preferRelativeResize="0"/>
          <p:nvPr/>
        </p:nvPicPr>
        <p:blipFill rotWithShape="1">
          <a:blip r:embed="rId4">
            <a:alphaModFix/>
          </a:blip>
          <a:srcRect b="0" l="0" r="0" t="0"/>
          <a:stretch/>
        </p:blipFill>
        <p:spPr>
          <a:xfrm>
            <a:off x="212393" y="1749334"/>
            <a:ext cx="5043100" cy="2367653"/>
          </a:xfrm>
          <a:prstGeom prst="rect">
            <a:avLst/>
          </a:prstGeom>
          <a:noFill/>
          <a:ln>
            <a:noFill/>
          </a:ln>
        </p:spPr>
      </p:pic>
      <p:sp>
        <p:nvSpPr>
          <p:cNvPr id="303" name="Google Shape;303;p32"/>
          <p:cNvSpPr/>
          <p:nvPr/>
        </p:nvSpPr>
        <p:spPr>
          <a:xfrm>
            <a:off x="5467295" y="1806161"/>
            <a:ext cx="3584400" cy="2223900"/>
          </a:xfrm>
          <a:prstGeom prst="rect">
            <a:avLst/>
          </a:prstGeom>
          <a:noFill/>
          <a:ln>
            <a:noFill/>
          </a:ln>
        </p:spPr>
        <p:txBody>
          <a:bodyPr anchorCtr="0" anchor="ctr" bIns="49850" lIns="99725" spcFirstLastPara="1" rIns="99725" wrap="square" tIns="49850">
            <a:noAutofit/>
          </a:bodyPr>
          <a:lstStyle/>
          <a:p>
            <a:pPr indent="0" lvl="0" marL="0" marR="0" rtl="0" algn="l">
              <a:lnSpc>
                <a:spcPct val="146153"/>
              </a:lnSpc>
              <a:spcBef>
                <a:spcPts val="0"/>
              </a:spcBef>
              <a:spcAft>
                <a:spcPts val="0"/>
              </a:spcAft>
              <a:buNone/>
            </a:pPr>
            <a:r>
              <a:rPr b="1" i="0" lang="ja" sz="1400">
                <a:solidFill>
                  <a:srgbClr val="333333"/>
                </a:solidFill>
                <a:latin typeface="Noto Sans JP"/>
                <a:ea typeface="Noto Sans JP"/>
                <a:cs typeface="Noto Sans JP"/>
                <a:sym typeface="Noto Sans JP"/>
              </a:rPr>
              <a:t>		</a:t>
            </a:r>
            <a:endParaRPr sz="1400">
              <a:solidFill>
                <a:schemeClr val="dk1"/>
              </a:solidFill>
              <a:latin typeface="Calibri"/>
              <a:ea typeface="Calibri"/>
              <a:cs typeface="Calibri"/>
              <a:sym typeface="Calibri"/>
            </a:endParaRPr>
          </a:p>
          <a:p>
            <a:pPr indent="0" lvl="0" marL="0" marR="0" rtl="0" algn="l">
              <a:lnSpc>
                <a:spcPct val="146153"/>
              </a:lnSpc>
              <a:spcBef>
                <a:spcPts val="0"/>
              </a:spcBef>
              <a:spcAft>
                <a:spcPts val="0"/>
              </a:spcAft>
              <a:buNone/>
            </a:pPr>
            <a:r>
              <a:rPr b="1" i="0" lang="ja" sz="1400">
                <a:solidFill>
                  <a:srgbClr val="333333"/>
                </a:solidFill>
                <a:latin typeface="Noto Sans JP"/>
                <a:ea typeface="Noto Sans JP"/>
                <a:cs typeface="Noto Sans JP"/>
                <a:sym typeface="Noto Sans JP"/>
              </a:rPr>
              <a:t>▼スレッドの特徴とコツ</a:t>
            </a:r>
            <a:endParaRPr sz="1400">
              <a:solidFill>
                <a:schemeClr val="dk1"/>
              </a:solidFill>
              <a:latin typeface="Calibri"/>
              <a:ea typeface="Calibri"/>
              <a:cs typeface="Calibri"/>
              <a:sym typeface="Calibri"/>
            </a:endParaRPr>
          </a:p>
          <a:p>
            <a:pPr indent="0" lvl="0" marL="0" marR="0" rtl="0" algn="l">
              <a:lnSpc>
                <a:spcPct val="146153"/>
              </a:lnSpc>
              <a:spcBef>
                <a:spcPts val="0"/>
              </a:spcBef>
              <a:spcAft>
                <a:spcPts val="0"/>
              </a:spcAft>
              <a:buNone/>
            </a:pPr>
            <a:r>
              <a:rPr b="1" i="0" lang="ja" sz="1400">
                <a:solidFill>
                  <a:srgbClr val="333333"/>
                </a:solidFill>
                <a:latin typeface="Noto Sans JP"/>
                <a:ea typeface="Noto Sans JP"/>
                <a:cs typeface="Noto Sans JP"/>
                <a:sym typeface="Noto Sans JP"/>
              </a:rPr>
              <a:t>・スレッド名は自動的に決まる</a:t>
            </a:r>
            <a:endParaRPr sz="1400">
              <a:solidFill>
                <a:schemeClr val="dk1"/>
              </a:solidFill>
              <a:latin typeface="Calibri"/>
              <a:ea typeface="Calibri"/>
              <a:cs typeface="Calibri"/>
              <a:sym typeface="Calibri"/>
            </a:endParaRPr>
          </a:p>
          <a:p>
            <a:pPr indent="0" lvl="0" marL="0" marR="0" rtl="0" algn="l">
              <a:lnSpc>
                <a:spcPct val="146153"/>
              </a:lnSpc>
              <a:spcBef>
                <a:spcPts val="0"/>
              </a:spcBef>
              <a:spcAft>
                <a:spcPts val="0"/>
              </a:spcAft>
              <a:buNone/>
            </a:pPr>
            <a:r>
              <a:rPr b="1" i="0" lang="ja" sz="1400">
                <a:solidFill>
                  <a:srgbClr val="333333"/>
                </a:solidFill>
                <a:latin typeface="Noto Sans JP"/>
                <a:ea typeface="Noto Sans JP"/>
                <a:cs typeface="Noto Sans JP"/>
                <a:sym typeface="Noto Sans JP"/>
              </a:rPr>
              <a:t>・スレッド名は変更可能</a:t>
            </a:r>
            <a:endParaRPr sz="1400">
              <a:solidFill>
                <a:schemeClr val="dk1"/>
              </a:solidFill>
              <a:latin typeface="Calibri"/>
              <a:ea typeface="Calibri"/>
              <a:cs typeface="Calibri"/>
              <a:sym typeface="Calibri"/>
            </a:endParaRPr>
          </a:p>
          <a:p>
            <a:pPr indent="0" lvl="0" marL="0" marR="0" rtl="0" algn="l">
              <a:lnSpc>
                <a:spcPct val="146153"/>
              </a:lnSpc>
              <a:spcBef>
                <a:spcPts val="0"/>
              </a:spcBef>
              <a:spcAft>
                <a:spcPts val="0"/>
              </a:spcAft>
              <a:buNone/>
            </a:pPr>
            <a:r>
              <a:rPr b="1" i="0" lang="ja" sz="1400">
                <a:solidFill>
                  <a:srgbClr val="333333"/>
                </a:solidFill>
                <a:latin typeface="Noto Sans JP"/>
                <a:ea typeface="Noto Sans JP"/>
                <a:cs typeface="Noto Sans JP"/>
                <a:sym typeface="Noto Sans JP"/>
              </a:rPr>
              <a:t>・スレッド内は文脈情報を保持できる</a:t>
            </a:r>
            <a:endParaRPr sz="1400">
              <a:solidFill>
                <a:schemeClr val="dk1"/>
              </a:solidFill>
              <a:latin typeface="Calibri"/>
              <a:ea typeface="Calibri"/>
              <a:cs typeface="Calibri"/>
              <a:sym typeface="Calibri"/>
            </a:endParaRPr>
          </a:p>
          <a:p>
            <a:pPr indent="0" lvl="0" marL="0" marR="0" rtl="0" algn="l">
              <a:lnSpc>
                <a:spcPct val="146153"/>
              </a:lnSpc>
              <a:spcBef>
                <a:spcPts val="0"/>
              </a:spcBef>
              <a:spcAft>
                <a:spcPts val="0"/>
              </a:spcAft>
              <a:buNone/>
            </a:pPr>
            <a:r>
              <a:rPr b="1" i="0" lang="ja" sz="1400">
                <a:solidFill>
                  <a:srgbClr val="333333"/>
                </a:solidFill>
                <a:latin typeface="Noto Sans JP"/>
                <a:ea typeface="Noto Sans JP"/>
                <a:cs typeface="Noto Sans JP"/>
                <a:sym typeface="Noto Sans JP"/>
              </a:rPr>
              <a:t>・余計な文脈情報が含まれないように、違うトピックは別のトピックで話すと良いが、そこまで重要なタスクでなければ気にしないでOK</a:t>
            </a:r>
            <a:endParaRPr sz="1400">
              <a:solidFill>
                <a:schemeClr val="dk1"/>
              </a:solidFill>
              <a:latin typeface="Calibri"/>
              <a:ea typeface="Calibri"/>
              <a:cs typeface="Calibri"/>
              <a:sym typeface="Calibri"/>
            </a:endParaRPr>
          </a:p>
        </p:txBody>
      </p:sp>
      <p:pic>
        <p:nvPicPr>
          <p:cNvPr descr="preencoded.png" id="304" name="Google Shape;304;p32"/>
          <p:cNvPicPr preferRelativeResize="0"/>
          <p:nvPr/>
        </p:nvPicPr>
        <p:blipFill rotWithShape="1">
          <a:blip r:embed="rId5">
            <a:alphaModFix/>
          </a:blip>
          <a:srcRect b="0" l="0" r="0" t="0"/>
          <a:stretch/>
        </p:blipFill>
        <p:spPr>
          <a:xfrm>
            <a:off x="248645" y="2081345"/>
            <a:ext cx="781473" cy="2035636"/>
          </a:xfrm>
          <a:prstGeom prst="rect">
            <a:avLst/>
          </a:prstGeom>
          <a:noFill/>
          <a:ln>
            <a:noFill/>
          </a:ln>
        </p:spPr>
      </p:pic>
      <p:pic>
        <p:nvPicPr>
          <p:cNvPr descr="preencoded.png" id="305" name="Google Shape;305;p32"/>
          <p:cNvPicPr preferRelativeResize="0"/>
          <p:nvPr/>
        </p:nvPicPr>
        <p:blipFill rotWithShape="1">
          <a:blip r:embed="rId5">
            <a:alphaModFix/>
          </a:blip>
          <a:srcRect b="0" l="0" r="0" t="0"/>
          <a:stretch/>
        </p:blipFill>
        <p:spPr>
          <a:xfrm>
            <a:off x="1835780" y="2081333"/>
            <a:ext cx="2705044" cy="1963653"/>
          </a:xfrm>
          <a:prstGeom prst="rect">
            <a:avLst/>
          </a:prstGeom>
          <a:noFill/>
          <a:ln>
            <a:noFill/>
          </a:ln>
        </p:spPr>
      </p:pic>
      <p:sp>
        <p:nvSpPr>
          <p:cNvPr id="306" name="Google Shape;306;p32"/>
          <p:cNvSpPr/>
          <p:nvPr/>
        </p:nvSpPr>
        <p:spPr>
          <a:xfrm>
            <a:off x="-1447603" y="4070642"/>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i="0" lang="ja" sz="1400">
                <a:solidFill>
                  <a:srgbClr val="FF0000"/>
                </a:solidFill>
                <a:latin typeface="Noto Sans JP"/>
                <a:ea typeface="Noto Sans JP"/>
                <a:cs typeface="Noto Sans JP"/>
                <a:sym typeface="Noto Sans JP"/>
              </a:rPr>
              <a:t>スレッド一覧</a:t>
            </a:r>
            <a:endParaRPr sz="1400">
              <a:solidFill>
                <a:schemeClr val="dk1"/>
              </a:solidFill>
              <a:latin typeface="Calibri"/>
              <a:ea typeface="Calibri"/>
              <a:cs typeface="Calibri"/>
              <a:sym typeface="Calibri"/>
            </a:endParaRPr>
          </a:p>
        </p:txBody>
      </p:sp>
      <p:sp>
        <p:nvSpPr>
          <p:cNvPr id="307" name="Google Shape;307;p32"/>
          <p:cNvSpPr/>
          <p:nvPr/>
        </p:nvSpPr>
        <p:spPr>
          <a:xfrm>
            <a:off x="1254910" y="4070642"/>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i="0" lang="ja" sz="1400">
                <a:solidFill>
                  <a:srgbClr val="FF0000"/>
                </a:solidFill>
                <a:latin typeface="Noto Sans JP"/>
                <a:ea typeface="Noto Sans JP"/>
                <a:cs typeface="Noto Sans JP"/>
                <a:sym typeface="Noto Sans JP"/>
              </a:rPr>
              <a:t>現在のスレッド</a:t>
            </a:r>
            <a:endParaRPr sz="1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cxnSp>
        <p:nvCxnSpPr>
          <p:cNvPr id="64" name="Google Shape;64;p15"/>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65" name="Google Shape;65;p15"/>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66" name="Google Shape;66;p15"/>
          <p:cNvSpPr/>
          <p:nvPr/>
        </p:nvSpPr>
        <p:spPr>
          <a:xfrm>
            <a:off x="283418" y="213093"/>
            <a:ext cx="5600700" cy="186900"/>
          </a:xfrm>
          <a:prstGeom prst="rect">
            <a:avLst/>
          </a:prstGeom>
          <a:noFill/>
          <a:ln>
            <a:noFill/>
          </a:ln>
        </p:spPr>
        <p:txBody>
          <a:bodyPr anchorCtr="0" anchor="ctr" bIns="45700" lIns="91425" spcFirstLastPara="1" rIns="91425" wrap="square" tIns="45700">
            <a:noAutofit/>
          </a:bodyPr>
          <a:lstStyle/>
          <a:p>
            <a:pPr indent="0" lvl="0" marL="0" marR="0" rtl="0" algn="l">
              <a:lnSpc>
                <a:spcPct val="146666"/>
              </a:lnSpc>
              <a:spcBef>
                <a:spcPts val="0"/>
              </a:spcBef>
              <a:spcAft>
                <a:spcPts val="0"/>
              </a:spcAft>
              <a:buNone/>
            </a:pPr>
            <a:r>
              <a:rPr b="1" lang="ja" sz="1500">
                <a:solidFill>
                  <a:srgbClr val="434343"/>
                </a:solidFill>
                <a:latin typeface="Noto Sans JP"/>
                <a:ea typeface="Noto Sans JP"/>
                <a:cs typeface="Noto Sans JP"/>
                <a:sym typeface="Noto Sans JP"/>
              </a:rPr>
              <a:t>自己紹介</a:t>
            </a:r>
            <a:endParaRPr b="1" sz="1500">
              <a:solidFill>
                <a:srgbClr val="434343"/>
              </a:solidFill>
              <a:latin typeface="Calibri"/>
              <a:ea typeface="Calibri"/>
              <a:cs typeface="Calibri"/>
              <a:sym typeface="Calibri"/>
            </a:endParaRPr>
          </a:p>
        </p:txBody>
      </p:sp>
      <p:sp>
        <p:nvSpPr>
          <p:cNvPr id="67" name="Google Shape;67;p15"/>
          <p:cNvSpPr/>
          <p:nvPr/>
        </p:nvSpPr>
        <p:spPr>
          <a:xfrm>
            <a:off x="220550" y="157550"/>
            <a:ext cx="21900" cy="276300"/>
          </a:xfrm>
          <a:prstGeom prst="rect">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 name="Google Shape;68;p15"/>
          <p:cNvPicPr preferRelativeResize="0"/>
          <p:nvPr/>
        </p:nvPicPr>
        <p:blipFill>
          <a:blip r:embed="rId3">
            <a:alphaModFix/>
          </a:blip>
          <a:stretch>
            <a:fillRect/>
          </a:stretch>
        </p:blipFill>
        <p:spPr>
          <a:xfrm>
            <a:off x="536303" y="880828"/>
            <a:ext cx="3187800" cy="2477073"/>
          </a:xfrm>
          <a:prstGeom prst="rect">
            <a:avLst/>
          </a:prstGeom>
          <a:noFill/>
          <a:ln>
            <a:noFill/>
          </a:ln>
        </p:spPr>
      </p:pic>
      <p:sp>
        <p:nvSpPr>
          <p:cNvPr id="69" name="Google Shape;69;p15"/>
          <p:cNvSpPr txBox="1"/>
          <p:nvPr/>
        </p:nvSpPr>
        <p:spPr>
          <a:xfrm>
            <a:off x="630200" y="3512928"/>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ja" sz="1800">
                <a:solidFill>
                  <a:srgbClr val="434343"/>
                </a:solidFill>
                <a:latin typeface="Noto Sans JP"/>
                <a:ea typeface="Noto Sans JP"/>
                <a:cs typeface="Noto Sans JP"/>
                <a:sym typeface="Noto Sans JP"/>
              </a:rPr>
              <a:t>磯部 高弥</a:t>
            </a:r>
            <a:endParaRPr b="1" sz="1800">
              <a:solidFill>
                <a:srgbClr val="434343"/>
              </a:solidFill>
              <a:latin typeface="Noto Sans JP"/>
              <a:ea typeface="Noto Sans JP"/>
              <a:cs typeface="Noto Sans JP"/>
              <a:sym typeface="Noto Sans JP"/>
            </a:endParaRPr>
          </a:p>
          <a:p>
            <a:pPr indent="0" lvl="0" marL="0" rtl="0" algn="ctr">
              <a:lnSpc>
                <a:spcPct val="115000"/>
              </a:lnSpc>
              <a:spcBef>
                <a:spcPts val="0"/>
              </a:spcBef>
              <a:spcAft>
                <a:spcPts val="0"/>
              </a:spcAft>
              <a:buNone/>
            </a:pPr>
            <a:r>
              <a:rPr b="1" lang="ja" sz="1800">
                <a:solidFill>
                  <a:srgbClr val="434343"/>
                </a:solidFill>
                <a:latin typeface="Noto Sans JP"/>
                <a:ea typeface="Noto Sans JP"/>
                <a:cs typeface="Noto Sans JP"/>
                <a:sym typeface="Noto Sans JP"/>
              </a:rPr>
              <a:t>Isobe Takaya</a:t>
            </a:r>
            <a:endParaRPr b="1" sz="1800">
              <a:solidFill>
                <a:srgbClr val="434343"/>
              </a:solidFill>
              <a:latin typeface="Noto Sans JP"/>
              <a:ea typeface="Noto Sans JP"/>
              <a:cs typeface="Noto Sans JP"/>
              <a:sym typeface="Noto Sans JP"/>
            </a:endParaRPr>
          </a:p>
        </p:txBody>
      </p:sp>
      <p:sp>
        <p:nvSpPr>
          <p:cNvPr id="70" name="Google Shape;70;p15"/>
          <p:cNvSpPr txBox="1"/>
          <p:nvPr/>
        </p:nvSpPr>
        <p:spPr>
          <a:xfrm>
            <a:off x="3846525" y="767275"/>
            <a:ext cx="5145000" cy="38865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ja" sz="1300">
                <a:solidFill>
                  <a:srgbClr val="00AFB2"/>
                </a:solidFill>
                <a:latin typeface="Noto Sans JP"/>
                <a:ea typeface="Noto Sans JP"/>
                <a:cs typeface="Noto Sans JP"/>
                <a:sym typeface="Noto Sans JP"/>
              </a:rPr>
              <a:t>生年月日</a:t>
            </a:r>
            <a:endParaRPr b="1" sz="1300">
              <a:solidFill>
                <a:srgbClr val="00AFB2"/>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lang="ja" sz="1300">
                <a:solidFill>
                  <a:srgbClr val="434343"/>
                </a:solidFill>
                <a:latin typeface="Noto Sans JP"/>
                <a:ea typeface="Noto Sans JP"/>
                <a:cs typeface="Noto Sans JP"/>
                <a:sym typeface="Noto Sans JP"/>
              </a:rPr>
              <a:t>・</a:t>
            </a:r>
            <a:r>
              <a:rPr b="1" lang="ja" sz="1300">
                <a:solidFill>
                  <a:srgbClr val="434343"/>
                </a:solidFill>
                <a:latin typeface="Noto Sans JP"/>
                <a:ea typeface="Noto Sans JP"/>
                <a:cs typeface="Noto Sans JP"/>
                <a:sym typeface="Noto Sans JP"/>
              </a:rPr>
              <a:t>1996年5月29日（29歳）</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00AFB2"/>
                </a:solidFill>
                <a:latin typeface="Noto Sans JP"/>
                <a:ea typeface="Noto Sans JP"/>
                <a:cs typeface="Noto Sans JP"/>
                <a:sym typeface="Noto Sans JP"/>
              </a:rPr>
              <a:t>出身</a:t>
            </a:r>
            <a:endParaRPr b="1" sz="1300">
              <a:solidFill>
                <a:srgbClr val="00AFB2"/>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lang="ja" sz="1300">
                <a:solidFill>
                  <a:srgbClr val="434343"/>
                </a:solidFill>
                <a:latin typeface="Noto Sans JP"/>
                <a:ea typeface="Noto Sans JP"/>
                <a:cs typeface="Noto Sans JP"/>
                <a:sym typeface="Noto Sans JP"/>
              </a:rPr>
              <a:t>・</a:t>
            </a:r>
            <a:r>
              <a:rPr b="1" lang="ja" sz="1300">
                <a:solidFill>
                  <a:srgbClr val="434343"/>
                </a:solidFill>
                <a:latin typeface="Noto Sans JP"/>
                <a:ea typeface="Noto Sans JP"/>
                <a:cs typeface="Noto Sans JP"/>
                <a:sym typeface="Noto Sans JP"/>
              </a:rPr>
              <a:t>大阪府大阪市東住吉区</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00AFB2"/>
                </a:solidFill>
                <a:latin typeface="Noto Sans JP"/>
                <a:ea typeface="Noto Sans JP"/>
                <a:cs typeface="Noto Sans JP"/>
                <a:sym typeface="Noto Sans JP"/>
              </a:rPr>
              <a:t>所属</a:t>
            </a:r>
            <a:endParaRPr b="1" sz="1300">
              <a:solidFill>
                <a:srgbClr val="00AFB2"/>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lang="ja" sz="1300">
                <a:solidFill>
                  <a:srgbClr val="434343"/>
                </a:solidFill>
                <a:latin typeface="Noto Sans JP"/>
                <a:ea typeface="Noto Sans JP"/>
                <a:cs typeface="Noto Sans JP"/>
                <a:sym typeface="Noto Sans JP"/>
              </a:rPr>
              <a:t>・</a:t>
            </a:r>
            <a:r>
              <a:rPr b="1" lang="ja" sz="1300">
                <a:solidFill>
                  <a:srgbClr val="434343"/>
                </a:solidFill>
                <a:latin typeface="Noto Sans JP"/>
                <a:ea typeface="Noto Sans JP"/>
                <a:cs typeface="Noto Sans JP"/>
                <a:sym typeface="Noto Sans JP"/>
              </a:rPr>
              <a:t>一般社団法人フィッシャーマン・ジャパン（以下FJ）</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00AFB2"/>
                </a:solidFill>
                <a:latin typeface="Noto Sans JP"/>
                <a:ea typeface="Noto Sans JP"/>
                <a:cs typeface="Noto Sans JP"/>
                <a:sym typeface="Noto Sans JP"/>
              </a:rPr>
              <a:t>略歴</a:t>
            </a:r>
            <a:endParaRPr b="1" sz="1300">
              <a:solidFill>
                <a:srgbClr val="00AFB2"/>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434343"/>
                </a:solidFill>
                <a:latin typeface="Noto Sans JP"/>
                <a:ea typeface="Noto Sans JP"/>
                <a:cs typeface="Noto Sans JP"/>
                <a:sym typeface="Noto Sans JP"/>
              </a:rPr>
              <a:t>①大阪大学卒業後、昔から憧れていた人工衛星の研究をするため、東北大学大学院へ進学</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434343"/>
                </a:solidFill>
                <a:latin typeface="Noto Sans JP"/>
                <a:ea typeface="Noto Sans JP"/>
                <a:cs typeface="Noto Sans JP"/>
                <a:sym typeface="Noto Sans JP"/>
              </a:rPr>
              <a:t>②コロナで実験施設が立ち入り禁止になり休学</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434343"/>
                </a:solidFill>
                <a:latin typeface="Noto Sans JP"/>
                <a:ea typeface="Noto Sans JP"/>
                <a:cs typeface="Noto Sans JP"/>
                <a:sym typeface="Noto Sans JP"/>
              </a:rPr>
              <a:t>③休学中宇宙以外の勉強をしようと思い、地域のインターンを探している最中、水産業と出会い現場の課題を知る</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434343"/>
                </a:solidFill>
                <a:latin typeface="Noto Sans JP"/>
                <a:ea typeface="Noto Sans JP"/>
                <a:cs typeface="Noto Sans JP"/>
                <a:sym typeface="Noto Sans JP"/>
              </a:rPr>
              <a:t>④㈱フューチャーアーキテクトにて地銀向けのシステム開発に従事したのちFJに転職。</a:t>
            </a:r>
            <a:endParaRPr b="1" sz="13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None/>
            </a:pPr>
            <a:r>
              <a:rPr b="1" lang="ja" sz="1300">
                <a:solidFill>
                  <a:srgbClr val="434343"/>
                </a:solidFill>
                <a:latin typeface="Noto Sans JP"/>
                <a:ea typeface="Noto Sans JP"/>
                <a:cs typeface="Noto Sans JP"/>
                <a:sym typeface="Noto Sans JP"/>
              </a:rPr>
              <a:t>⑤水産事業者向けのITコンサルティング事業を立ち上げ現在3年目</a:t>
            </a:r>
            <a:endParaRPr b="1" sz="1300">
              <a:solidFill>
                <a:srgbClr val="434343"/>
              </a:solidFill>
              <a:latin typeface="Noto Sans JP"/>
              <a:ea typeface="Noto Sans JP"/>
              <a:cs typeface="Noto Sans JP"/>
              <a:sym typeface="Noto Sans J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pic>
        <p:nvPicPr>
          <p:cNvPr descr="preencoded.png" id="313" name="Google Shape;313;p3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14" name="Google Shape;314;p33"/>
          <p:cNvSpPr/>
          <p:nvPr/>
        </p:nvSpPr>
        <p:spPr>
          <a:xfrm>
            <a:off x="148490" y="165735"/>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③アカウント作成、基本操作解説～スレッドについて～</a:t>
            </a:r>
            <a:endParaRPr b="1" sz="1300">
              <a:solidFill>
                <a:srgbClr val="333333"/>
              </a:solidFill>
              <a:latin typeface="Noto Sans JP"/>
              <a:ea typeface="Noto Sans JP"/>
              <a:cs typeface="Noto Sans JP"/>
              <a:sym typeface="Noto Sans JP"/>
            </a:endParaRPr>
          </a:p>
        </p:txBody>
      </p:sp>
      <p:pic>
        <p:nvPicPr>
          <p:cNvPr descr="preencoded.png" id="315" name="Google Shape;315;p33"/>
          <p:cNvPicPr preferRelativeResize="0"/>
          <p:nvPr/>
        </p:nvPicPr>
        <p:blipFill rotWithShape="1">
          <a:blip r:embed="rId4">
            <a:alphaModFix/>
          </a:blip>
          <a:srcRect b="0" l="0" r="0" t="0"/>
          <a:stretch/>
        </p:blipFill>
        <p:spPr>
          <a:xfrm>
            <a:off x="596049" y="1028152"/>
            <a:ext cx="7744392" cy="3635865"/>
          </a:xfrm>
          <a:prstGeom prst="rect">
            <a:avLst/>
          </a:prstGeom>
          <a:noFill/>
          <a:ln>
            <a:noFill/>
          </a:ln>
        </p:spPr>
      </p:pic>
      <p:sp>
        <p:nvSpPr>
          <p:cNvPr id="316" name="Google Shape;316;p33"/>
          <p:cNvSpPr/>
          <p:nvPr/>
        </p:nvSpPr>
        <p:spPr>
          <a:xfrm>
            <a:off x="618082" y="1641082"/>
            <a:ext cx="1250400" cy="2778000"/>
          </a:xfrm>
          <a:prstGeom prst="rect">
            <a:avLst/>
          </a:prstGeom>
          <a:noFill/>
          <a:ln cap="flat" cmpd="sng" w="19050">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
        <p:nvSpPr>
          <p:cNvPr id="317" name="Google Shape;317;p33"/>
          <p:cNvSpPr/>
          <p:nvPr/>
        </p:nvSpPr>
        <p:spPr>
          <a:xfrm>
            <a:off x="2056636" y="1536164"/>
            <a:ext cx="1875600" cy="822300"/>
          </a:xfrm>
          <a:prstGeom prst="wedgeRectCallout">
            <a:avLst>
              <a:gd fmla="val -60792" name="adj1"/>
              <a:gd fmla="val -15185" name="adj2"/>
            </a:avLst>
          </a:prstGeom>
          <a:solidFill>
            <a:schemeClr val="lt2"/>
          </a:solidFill>
          <a:ln cap="flat" cmpd="sng" w="9525">
            <a:solidFill>
              <a:schemeClr val="dk2"/>
            </a:solidFill>
            <a:prstDash val="solid"/>
            <a:round/>
            <a:headEnd len="sm" w="sm" type="none"/>
            <a:tailEnd len="sm" w="sm" type="none"/>
          </a:ln>
        </p:spPr>
        <p:txBody>
          <a:bodyPr anchorCtr="0" anchor="t" bIns="99725" lIns="99725" spcFirstLastPara="1" rIns="99725" wrap="square" tIns="99725">
            <a:noAutofit/>
          </a:bodyPr>
          <a:lstStyle/>
          <a:p>
            <a:pPr indent="0" lvl="0" marL="0" rtl="0" algn="l">
              <a:lnSpc>
                <a:spcPct val="146153"/>
              </a:lnSpc>
              <a:spcBef>
                <a:spcPts val="0"/>
              </a:spcBef>
              <a:spcAft>
                <a:spcPts val="0"/>
              </a:spcAft>
              <a:buNone/>
            </a:pPr>
            <a:r>
              <a:rPr b="1" lang="ja" sz="1100">
                <a:solidFill>
                  <a:srgbClr val="FF0000"/>
                </a:solidFill>
                <a:latin typeface="Noto Sans JP"/>
                <a:ea typeface="Noto Sans JP"/>
                <a:cs typeface="Noto Sans JP"/>
                <a:sym typeface="Noto Sans JP"/>
              </a:rPr>
              <a:t>スレッド一覧</a:t>
            </a:r>
            <a:endParaRPr b="1" sz="1100">
              <a:solidFill>
                <a:srgbClr val="FF0000"/>
              </a:solidFill>
              <a:latin typeface="Noto Sans JP"/>
              <a:ea typeface="Noto Sans JP"/>
              <a:cs typeface="Noto Sans JP"/>
              <a:sym typeface="Noto Sans JP"/>
            </a:endParaRPr>
          </a:p>
          <a:p>
            <a:pPr indent="0" lvl="0" marL="0" rtl="0" algn="l">
              <a:lnSpc>
                <a:spcPct val="146153"/>
              </a:lnSpc>
              <a:spcBef>
                <a:spcPts val="0"/>
              </a:spcBef>
              <a:spcAft>
                <a:spcPts val="0"/>
              </a:spcAft>
              <a:buNone/>
            </a:pPr>
            <a:r>
              <a:rPr b="1" lang="ja" sz="1100">
                <a:solidFill>
                  <a:srgbClr val="FF0000"/>
                </a:solidFill>
                <a:latin typeface="Noto Sans JP"/>
                <a:ea typeface="Noto Sans JP"/>
                <a:cs typeface="Noto Sans JP"/>
                <a:sym typeface="Noto Sans JP"/>
              </a:rPr>
              <a:t>→過去のAIとのやりとりを確認できる</a:t>
            </a:r>
            <a:endParaRPr b="1" sz="1100">
              <a:solidFill>
                <a:srgbClr val="FF0000"/>
              </a:solidFill>
              <a:latin typeface="Noto Sans JP"/>
              <a:ea typeface="Noto Sans JP"/>
              <a:cs typeface="Noto Sans JP"/>
              <a:sym typeface="Noto Sans JP"/>
            </a:endParaRPr>
          </a:p>
        </p:txBody>
      </p:sp>
      <p:sp>
        <p:nvSpPr>
          <p:cNvPr id="318" name="Google Shape;318;p33"/>
          <p:cNvSpPr/>
          <p:nvPr/>
        </p:nvSpPr>
        <p:spPr>
          <a:xfrm>
            <a:off x="2969591" y="4241264"/>
            <a:ext cx="4234200" cy="372900"/>
          </a:xfrm>
          <a:prstGeom prst="rect">
            <a:avLst/>
          </a:prstGeom>
          <a:noFill/>
          <a:ln cap="flat" cmpd="sng" w="19050">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
        <p:nvSpPr>
          <p:cNvPr id="319" name="Google Shape;319;p33"/>
          <p:cNvSpPr/>
          <p:nvPr/>
        </p:nvSpPr>
        <p:spPr>
          <a:xfrm>
            <a:off x="6030791" y="3343500"/>
            <a:ext cx="1875600" cy="822300"/>
          </a:xfrm>
          <a:prstGeom prst="wedgeRectCallout">
            <a:avLst>
              <a:gd fmla="val -60565" name="adj1"/>
              <a:gd fmla="val 60021" name="adj2"/>
            </a:avLst>
          </a:prstGeom>
          <a:solidFill>
            <a:schemeClr val="lt2"/>
          </a:solidFill>
          <a:ln cap="flat" cmpd="sng" w="9525">
            <a:solidFill>
              <a:schemeClr val="dk2"/>
            </a:solidFill>
            <a:prstDash val="solid"/>
            <a:round/>
            <a:headEnd len="sm" w="sm" type="none"/>
            <a:tailEnd len="sm" w="sm" type="none"/>
          </a:ln>
        </p:spPr>
        <p:txBody>
          <a:bodyPr anchorCtr="0" anchor="t" bIns="99725" lIns="99725" spcFirstLastPara="1" rIns="99725" wrap="square" tIns="99725">
            <a:noAutofit/>
          </a:bodyPr>
          <a:lstStyle/>
          <a:p>
            <a:pPr indent="0" lvl="0" marL="0" rtl="0" algn="l">
              <a:lnSpc>
                <a:spcPct val="146153"/>
              </a:lnSpc>
              <a:spcBef>
                <a:spcPts val="0"/>
              </a:spcBef>
              <a:spcAft>
                <a:spcPts val="0"/>
              </a:spcAft>
              <a:buNone/>
            </a:pPr>
            <a:r>
              <a:rPr b="1" lang="ja" sz="1100">
                <a:solidFill>
                  <a:srgbClr val="FF0000"/>
                </a:solidFill>
                <a:latin typeface="Noto Sans JP"/>
                <a:ea typeface="Noto Sans JP"/>
                <a:cs typeface="Noto Sans JP"/>
                <a:sym typeface="Noto Sans JP"/>
              </a:rPr>
              <a:t>チャットボックス</a:t>
            </a:r>
            <a:endParaRPr b="1" sz="1100">
              <a:solidFill>
                <a:srgbClr val="FF0000"/>
              </a:solidFill>
              <a:latin typeface="Noto Sans JP"/>
              <a:ea typeface="Noto Sans JP"/>
              <a:cs typeface="Noto Sans JP"/>
              <a:sym typeface="Noto Sans JP"/>
            </a:endParaRPr>
          </a:p>
          <a:p>
            <a:pPr indent="0" lvl="0" marL="0" rtl="0" algn="l">
              <a:lnSpc>
                <a:spcPct val="146153"/>
              </a:lnSpc>
              <a:spcBef>
                <a:spcPts val="0"/>
              </a:spcBef>
              <a:spcAft>
                <a:spcPts val="0"/>
              </a:spcAft>
              <a:buNone/>
            </a:pPr>
            <a:r>
              <a:rPr b="1" lang="ja" sz="1100">
                <a:solidFill>
                  <a:srgbClr val="FF0000"/>
                </a:solidFill>
                <a:latin typeface="Noto Sans JP"/>
                <a:ea typeface="Noto Sans JP"/>
                <a:cs typeface="Noto Sans JP"/>
                <a:sym typeface="Noto Sans JP"/>
              </a:rPr>
              <a:t>→AIへのプロンプト（指示)を入力できる</a:t>
            </a:r>
            <a:endParaRPr b="1" sz="1100">
              <a:solidFill>
                <a:srgbClr val="FF0000"/>
              </a:solidFill>
              <a:latin typeface="Noto Sans JP"/>
              <a:ea typeface="Noto Sans JP"/>
              <a:cs typeface="Noto Sans JP"/>
              <a:sym typeface="Noto Sans JP"/>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pic>
        <p:nvPicPr>
          <p:cNvPr descr="preencoded.png" id="325" name="Google Shape;325;p3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26" name="Google Shape;326;p34"/>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③アカウント作成、基本操作解説～データコントロールについて～</a:t>
            </a:r>
            <a:endParaRPr b="1" sz="1300">
              <a:solidFill>
                <a:srgbClr val="333333"/>
              </a:solidFill>
              <a:latin typeface="Noto Sans JP"/>
              <a:ea typeface="Noto Sans JP"/>
              <a:cs typeface="Noto Sans JP"/>
              <a:sym typeface="Noto Sans JP"/>
            </a:endParaRPr>
          </a:p>
        </p:txBody>
      </p:sp>
      <p:sp>
        <p:nvSpPr>
          <p:cNvPr id="327" name="Google Shape;327;p34"/>
          <p:cNvSpPr/>
          <p:nvPr/>
        </p:nvSpPr>
        <p:spPr>
          <a:xfrm>
            <a:off x="666000" y="677291"/>
            <a:ext cx="79101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lang="ja" sz="1600">
                <a:solidFill>
                  <a:srgbClr val="333333"/>
                </a:solidFill>
                <a:latin typeface="Noto Sans JP"/>
                <a:ea typeface="Noto Sans JP"/>
                <a:cs typeface="Noto Sans JP"/>
                <a:sym typeface="Noto Sans JP"/>
              </a:rPr>
              <a:t>設定（画面右上）からデータコントロール内の</a:t>
            </a:r>
            <a:endParaRPr b="1" sz="1600">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None/>
            </a:pPr>
            <a:r>
              <a:rPr b="1" lang="ja" sz="1600">
                <a:solidFill>
                  <a:srgbClr val="333333"/>
                </a:solidFill>
                <a:latin typeface="Noto Sans JP"/>
                <a:ea typeface="Noto Sans JP"/>
                <a:cs typeface="Noto Sans JP"/>
                <a:sym typeface="Noto Sans JP"/>
              </a:rPr>
              <a:t>「すべての人のためにモデルを改善する」をオフにしていれば</a:t>
            </a:r>
            <a:endParaRPr b="1" sz="1600">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None/>
            </a:pPr>
            <a:r>
              <a:rPr b="1" lang="ja" sz="1600">
                <a:solidFill>
                  <a:srgbClr val="333333"/>
                </a:solidFill>
                <a:latin typeface="Noto Sans JP"/>
                <a:ea typeface="Noto Sans JP"/>
                <a:cs typeface="Noto Sans JP"/>
                <a:sym typeface="Noto Sans JP"/>
              </a:rPr>
              <a:t>やりとりをChatGPTの学習に使われることがない</a:t>
            </a:r>
            <a:endParaRPr b="1" sz="1600">
              <a:solidFill>
                <a:srgbClr val="333333"/>
              </a:solidFill>
              <a:latin typeface="Noto Sans JP"/>
              <a:ea typeface="Noto Sans JP"/>
              <a:cs typeface="Noto Sans JP"/>
              <a:sym typeface="Noto Sans JP"/>
            </a:endParaRPr>
          </a:p>
        </p:txBody>
      </p:sp>
      <p:pic>
        <p:nvPicPr>
          <p:cNvPr id="328" name="Google Shape;328;p34"/>
          <p:cNvPicPr preferRelativeResize="0"/>
          <p:nvPr/>
        </p:nvPicPr>
        <p:blipFill>
          <a:blip r:embed="rId4">
            <a:alphaModFix/>
          </a:blip>
          <a:stretch>
            <a:fillRect/>
          </a:stretch>
        </p:blipFill>
        <p:spPr>
          <a:xfrm>
            <a:off x="840218" y="1709100"/>
            <a:ext cx="2706650" cy="2678373"/>
          </a:xfrm>
          <a:prstGeom prst="rect">
            <a:avLst/>
          </a:prstGeom>
          <a:noFill/>
          <a:ln>
            <a:noFill/>
          </a:ln>
        </p:spPr>
      </p:pic>
      <p:pic>
        <p:nvPicPr>
          <p:cNvPr id="329" name="Google Shape;329;p34"/>
          <p:cNvPicPr preferRelativeResize="0"/>
          <p:nvPr/>
        </p:nvPicPr>
        <p:blipFill>
          <a:blip r:embed="rId5">
            <a:alphaModFix/>
          </a:blip>
          <a:stretch>
            <a:fillRect/>
          </a:stretch>
        </p:blipFill>
        <p:spPr>
          <a:xfrm>
            <a:off x="3984615" y="1709100"/>
            <a:ext cx="4319139" cy="2678378"/>
          </a:xfrm>
          <a:prstGeom prst="rect">
            <a:avLst/>
          </a:prstGeom>
          <a:noFill/>
          <a:ln>
            <a:noFill/>
          </a:ln>
        </p:spPr>
      </p:pic>
      <p:sp>
        <p:nvSpPr>
          <p:cNvPr id="330" name="Google Shape;330;p34"/>
          <p:cNvSpPr/>
          <p:nvPr/>
        </p:nvSpPr>
        <p:spPr>
          <a:xfrm>
            <a:off x="7654064" y="2147918"/>
            <a:ext cx="842400" cy="363600"/>
          </a:xfrm>
          <a:prstGeom prst="rect">
            <a:avLst/>
          </a:prstGeom>
          <a:noFill/>
          <a:ln cap="flat" cmpd="sng" w="38100">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5"/>
          <p:cNvSpPr/>
          <p:nvPr/>
        </p:nvSpPr>
        <p:spPr>
          <a:xfrm>
            <a:off x="220550" y="157550"/>
            <a:ext cx="21900" cy="276300"/>
          </a:xfrm>
          <a:prstGeom prst="rect">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336" name="Google Shape;336;p35"/>
          <p:cNvSpPr/>
          <p:nvPr/>
        </p:nvSpPr>
        <p:spPr>
          <a:xfrm>
            <a:off x="283418" y="213093"/>
            <a:ext cx="5600700" cy="186900"/>
          </a:xfrm>
          <a:prstGeom prst="rect">
            <a:avLst/>
          </a:prstGeom>
          <a:noFill/>
          <a:ln>
            <a:noFill/>
          </a:ln>
        </p:spPr>
        <p:txBody>
          <a:bodyPr anchorCtr="0" anchor="ctr" bIns="45700" lIns="91425" spcFirstLastPara="1" rIns="91425" wrap="square" tIns="45700">
            <a:noAutofit/>
          </a:bodyPr>
          <a:lstStyle/>
          <a:p>
            <a:pPr indent="0" lvl="0" marL="0" marR="0" rtl="0" algn="l">
              <a:lnSpc>
                <a:spcPct val="146666"/>
              </a:lnSpc>
              <a:spcBef>
                <a:spcPts val="0"/>
              </a:spcBef>
              <a:spcAft>
                <a:spcPts val="0"/>
              </a:spcAft>
              <a:buNone/>
            </a:pPr>
            <a:r>
              <a:rPr b="1" lang="ja" sz="1200">
                <a:solidFill>
                  <a:srgbClr val="434343"/>
                </a:solidFill>
                <a:latin typeface="Noto Sans JP"/>
                <a:ea typeface="Noto Sans JP"/>
                <a:cs typeface="Noto Sans JP"/>
                <a:sym typeface="Noto Sans JP"/>
              </a:rPr>
              <a:t>勉強会の体制について</a:t>
            </a:r>
            <a:endParaRPr b="1" sz="1200">
              <a:solidFill>
                <a:srgbClr val="434343"/>
              </a:solidFill>
              <a:latin typeface="Calibri"/>
              <a:ea typeface="Calibri"/>
              <a:cs typeface="Calibri"/>
              <a:sym typeface="Calibri"/>
            </a:endParaRPr>
          </a:p>
        </p:txBody>
      </p:sp>
      <p:sp>
        <p:nvSpPr>
          <p:cNvPr id="337" name="Google Shape;337;p35"/>
          <p:cNvSpPr txBox="1"/>
          <p:nvPr/>
        </p:nvSpPr>
        <p:spPr>
          <a:xfrm>
            <a:off x="8306399" y="4774914"/>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cxnSp>
        <p:nvCxnSpPr>
          <p:cNvPr id="338" name="Google Shape;338;p35"/>
          <p:cNvCxnSpPr/>
          <p:nvPr/>
        </p:nvCxnSpPr>
        <p:spPr>
          <a:xfrm>
            <a:off x="274725" y="4822325"/>
            <a:ext cx="8547300" cy="0"/>
          </a:xfrm>
          <a:prstGeom prst="straightConnector1">
            <a:avLst/>
          </a:prstGeom>
          <a:noFill/>
          <a:ln cap="flat" cmpd="sng" w="38100">
            <a:solidFill>
              <a:srgbClr val="00AFB2"/>
            </a:solidFill>
            <a:prstDash val="solid"/>
            <a:round/>
            <a:headEnd len="med" w="med" type="none"/>
            <a:tailEnd len="med" w="med" type="none"/>
          </a:ln>
        </p:spPr>
      </p:cxnSp>
      <p:pic>
        <p:nvPicPr>
          <p:cNvPr id="339" name="Google Shape;339;p35"/>
          <p:cNvPicPr preferRelativeResize="0"/>
          <p:nvPr/>
        </p:nvPicPr>
        <p:blipFill>
          <a:blip r:embed="rId3">
            <a:alphaModFix/>
          </a:blip>
          <a:stretch>
            <a:fillRect/>
          </a:stretch>
        </p:blipFill>
        <p:spPr>
          <a:xfrm>
            <a:off x="3155200" y="865800"/>
            <a:ext cx="2584799" cy="1476805"/>
          </a:xfrm>
          <a:prstGeom prst="rect">
            <a:avLst/>
          </a:prstGeom>
          <a:noFill/>
          <a:ln>
            <a:noFill/>
          </a:ln>
        </p:spPr>
      </p:pic>
      <p:sp>
        <p:nvSpPr>
          <p:cNvPr id="340" name="Google Shape;340;p35"/>
          <p:cNvSpPr/>
          <p:nvPr/>
        </p:nvSpPr>
        <p:spPr>
          <a:xfrm>
            <a:off x="3155175" y="433850"/>
            <a:ext cx="2584800" cy="415800"/>
          </a:xfrm>
          <a:prstGeom prst="rect">
            <a:avLst/>
          </a:prstGeom>
          <a:solidFill>
            <a:srgbClr val="00AFB2"/>
          </a:solidFill>
          <a:ln>
            <a:noFill/>
          </a:ln>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None/>
            </a:pPr>
            <a:r>
              <a:rPr b="1" lang="ja" sz="1200">
                <a:solidFill>
                  <a:srgbClr val="FFFFFF"/>
                </a:solidFill>
                <a:latin typeface="Noto Sans JP"/>
                <a:ea typeface="Noto Sans JP"/>
                <a:cs typeface="Noto Sans JP"/>
                <a:sym typeface="Noto Sans JP"/>
              </a:rPr>
              <a:t>生成AI勉強会（</a:t>
            </a:r>
            <a:r>
              <a:rPr b="1" lang="ja" sz="1200">
                <a:solidFill>
                  <a:srgbClr val="FFFFFF"/>
                </a:solidFill>
                <a:latin typeface="Noto Sans JP"/>
                <a:ea typeface="Noto Sans JP"/>
                <a:cs typeface="Noto Sans JP"/>
                <a:sym typeface="Noto Sans JP"/>
              </a:rPr>
              <a:t>1~2回/月</a:t>
            </a:r>
            <a:r>
              <a:rPr b="1" lang="ja" sz="1200">
                <a:solidFill>
                  <a:srgbClr val="FFFFFF"/>
                </a:solidFill>
                <a:latin typeface="Noto Sans JP"/>
                <a:ea typeface="Noto Sans JP"/>
                <a:cs typeface="Noto Sans JP"/>
                <a:sym typeface="Noto Sans JP"/>
              </a:rPr>
              <a:t>実施）</a:t>
            </a:r>
            <a:endParaRPr b="1" sz="1200">
              <a:solidFill>
                <a:srgbClr val="FFFFFF"/>
              </a:solidFill>
              <a:latin typeface="Noto Sans JP"/>
              <a:ea typeface="Noto Sans JP"/>
              <a:cs typeface="Noto Sans JP"/>
              <a:sym typeface="Noto Sans JP"/>
            </a:endParaRPr>
          </a:p>
        </p:txBody>
      </p:sp>
      <p:sp>
        <p:nvSpPr>
          <p:cNvPr id="341" name="Google Shape;341;p35"/>
          <p:cNvSpPr/>
          <p:nvPr/>
        </p:nvSpPr>
        <p:spPr>
          <a:xfrm>
            <a:off x="5921100" y="2606200"/>
            <a:ext cx="2556000" cy="399000"/>
          </a:xfrm>
          <a:prstGeom prst="rect">
            <a:avLst/>
          </a:prstGeom>
          <a:solidFill>
            <a:srgbClr val="00AFB2"/>
          </a:solid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None/>
            </a:pPr>
            <a:r>
              <a:rPr b="1" lang="ja" sz="1200">
                <a:solidFill>
                  <a:schemeClr val="lt1"/>
                </a:solidFill>
                <a:latin typeface="Noto Sans JP"/>
                <a:ea typeface="Noto Sans JP"/>
                <a:cs typeface="Noto Sans JP"/>
                <a:sym typeface="Noto Sans JP"/>
              </a:rPr>
              <a:t>チャットツール（いつでも</a:t>
            </a:r>
            <a:r>
              <a:rPr b="1" lang="ja" sz="1200">
                <a:solidFill>
                  <a:schemeClr val="lt1"/>
                </a:solidFill>
                <a:latin typeface="Noto Sans JP"/>
                <a:ea typeface="Noto Sans JP"/>
                <a:cs typeface="Noto Sans JP"/>
                <a:sym typeface="Noto Sans JP"/>
              </a:rPr>
              <a:t>）</a:t>
            </a:r>
            <a:endParaRPr b="1" sz="1200">
              <a:solidFill>
                <a:srgbClr val="FFFFFF"/>
              </a:solidFill>
              <a:latin typeface="Noto Sans JP"/>
              <a:ea typeface="Noto Sans JP"/>
              <a:cs typeface="Noto Sans JP"/>
              <a:sym typeface="Noto Sans JP"/>
            </a:endParaRPr>
          </a:p>
        </p:txBody>
      </p:sp>
      <p:pic>
        <p:nvPicPr>
          <p:cNvPr id="342" name="Google Shape;342;p35"/>
          <p:cNvPicPr preferRelativeResize="0"/>
          <p:nvPr/>
        </p:nvPicPr>
        <p:blipFill>
          <a:blip r:embed="rId4">
            <a:alphaModFix/>
          </a:blip>
          <a:stretch>
            <a:fillRect/>
          </a:stretch>
        </p:blipFill>
        <p:spPr>
          <a:xfrm>
            <a:off x="5921091" y="3022010"/>
            <a:ext cx="2556011" cy="1491815"/>
          </a:xfrm>
          <a:prstGeom prst="rect">
            <a:avLst/>
          </a:prstGeom>
          <a:noFill/>
          <a:ln>
            <a:noFill/>
          </a:ln>
        </p:spPr>
      </p:pic>
      <p:pic>
        <p:nvPicPr>
          <p:cNvPr id="343" name="Google Shape;343;p35"/>
          <p:cNvPicPr preferRelativeResize="0"/>
          <p:nvPr/>
        </p:nvPicPr>
        <p:blipFill rotWithShape="1">
          <a:blip r:embed="rId5">
            <a:alphaModFix/>
          </a:blip>
          <a:srcRect b="17931" l="0" r="0" t="0"/>
          <a:stretch/>
        </p:blipFill>
        <p:spPr>
          <a:xfrm>
            <a:off x="389850" y="3022000"/>
            <a:ext cx="2584724" cy="1529854"/>
          </a:xfrm>
          <a:prstGeom prst="rect">
            <a:avLst/>
          </a:prstGeom>
          <a:noFill/>
          <a:ln>
            <a:noFill/>
          </a:ln>
        </p:spPr>
      </p:pic>
      <p:sp>
        <p:nvSpPr>
          <p:cNvPr id="344" name="Google Shape;344;p35"/>
          <p:cNvSpPr/>
          <p:nvPr/>
        </p:nvSpPr>
        <p:spPr>
          <a:xfrm>
            <a:off x="389850" y="2606200"/>
            <a:ext cx="2584800" cy="415800"/>
          </a:xfrm>
          <a:prstGeom prst="rect">
            <a:avLst/>
          </a:prstGeom>
          <a:solidFill>
            <a:srgbClr val="00AFB2"/>
          </a:solidFill>
          <a:ln>
            <a:noFill/>
          </a:ln>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None/>
            </a:pPr>
            <a:r>
              <a:rPr b="1" lang="ja" sz="1200">
                <a:solidFill>
                  <a:srgbClr val="FFFFFF"/>
                </a:solidFill>
                <a:latin typeface="Noto Sans JP"/>
                <a:ea typeface="Noto Sans JP"/>
                <a:cs typeface="Noto Sans JP"/>
                <a:sym typeface="Noto Sans JP"/>
              </a:rPr>
              <a:t>各社ヒアリング（2回程度/年）</a:t>
            </a:r>
            <a:endParaRPr b="1" sz="1200">
              <a:solidFill>
                <a:srgbClr val="FFFFFF"/>
              </a:solidFill>
              <a:latin typeface="Noto Sans JP"/>
              <a:ea typeface="Noto Sans JP"/>
              <a:cs typeface="Noto Sans JP"/>
              <a:sym typeface="Noto Sans JP"/>
            </a:endParaRPr>
          </a:p>
        </p:txBody>
      </p:sp>
      <p:cxnSp>
        <p:nvCxnSpPr>
          <p:cNvPr id="345" name="Google Shape;345;p35"/>
          <p:cNvCxnSpPr/>
          <p:nvPr/>
        </p:nvCxnSpPr>
        <p:spPr>
          <a:xfrm flipH="1" rot="10800000">
            <a:off x="1558475" y="1535000"/>
            <a:ext cx="887700" cy="6135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p35"/>
          <p:cNvCxnSpPr/>
          <p:nvPr/>
        </p:nvCxnSpPr>
        <p:spPr>
          <a:xfrm flipH="1">
            <a:off x="1710875" y="1687400"/>
            <a:ext cx="887700" cy="6135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35"/>
          <p:cNvCxnSpPr/>
          <p:nvPr/>
        </p:nvCxnSpPr>
        <p:spPr>
          <a:xfrm rot="10800000">
            <a:off x="6597875" y="1687400"/>
            <a:ext cx="887700" cy="6135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35"/>
          <p:cNvCxnSpPr/>
          <p:nvPr/>
        </p:nvCxnSpPr>
        <p:spPr>
          <a:xfrm>
            <a:off x="6359400" y="1786000"/>
            <a:ext cx="887700" cy="6135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35"/>
          <p:cNvCxnSpPr/>
          <p:nvPr/>
        </p:nvCxnSpPr>
        <p:spPr>
          <a:xfrm>
            <a:off x="3678275" y="3462150"/>
            <a:ext cx="1603200" cy="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35"/>
          <p:cNvCxnSpPr/>
          <p:nvPr/>
        </p:nvCxnSpPr>
        <p:spPr>
          <a:xfrm rot="10800000">
            <a:off x="3661350" y="3679250"/>
            <a:ext cx="1527900" cy="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35"/>
          <p:cNvSpPr txBox="1"/>
          <p:nvPr/>
        </p:nvSpPr>
        <p:spPr>
          <a:xfrm>
            <a:off x="657075" y="1390625"/>
            <a:ext cx="1189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800">
                <a:solidFill>
                  <a:schemeClr val="dk2"/>
                </a:solidFill>
              </a:rPr>
              <a:t>ヒアリングで抽出した課題を勉強会のテーマとして扱う</a:t>
            </a:r>
            <a:endParaRPr b="1" sz="800">
              <a:solidFill>
                <a:schemeClr val="dk2"/>
              </a:solidFill>
            </a:endParaRPr>
          </a:p>
        </p:txBody>
      </p:sp>
      <p:sp>
        <p:nvSpPr>
          <p:cNvPr id="352" name="Google Shape;352;p35"/>
          <p:cNvSpPr txBox="1"/>
          <p:nvPr/>
        </p:nvSpPr>
        <p:spPr>
          <a:xfrm>
            <a:off x="2063500" y="2088925"/>
            <a:ext cx="1115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800">
                <a:solidFill>
                  <a:schemeClr val="dk2"/>
                </a:solidFill>
              </a:rPr>
              <a:t>実際の業務にどれくらい落とし込めているかをチェック</a:t>
            </a:r>
            <a:endParaRPr b="1" sz="800">
              <a:solidFill>
                <a:schemeClr val="dk2"/>
              </a:solidFill>
            </a:endParaRPr>
          </a:p>
        </p:txBody>
      </p:sp>
      <p:sp>
        <p:nvSpPr>
          <p:cNvPr id="353" name="Google Shape;353;p35"/>
          <p:cNvSpPr txBox="1"/>
          <p:nvPr/>
        </p:nvSpPr>
        <p:spPr>
          <a:xfrm>
            <a:off x="5884125" y="2186225"/>
            <a:ext cx="1115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800">
                <a:solidFill>
                  <a:schemeClr val="dk2"/>
                </a:solidFill>
              </a:rPr>
              <a:t>生成AI活用における質問などを収集</a:t>
            </a:r>
            <a:endParaRPr b="1" sz="800">
              <a:solidFill>
                <a:schemeClr val="dk2"/>
              </a:solidFill>
            </a:endParaRPr>
          </a:p>
        </p:txBody>
      </p:sp>
      <p:sp>
        <p:nvSpPr>
          <p:cNvPr id="354" name="Google Shape;354;p35"/>
          <p:cNvSpPr txBox="1"/>
          <p:nvPr/>
        </p:nvSpPr>
        <p:spPr>
          <a:xfrm>
            <a:off x="7213475" y="1671500"/>
            <a:ext cx="1115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800">
                <a:solidFill>
                  <a:schemeClr val="dk2"/>
                </a:solidFill>
              </a:rPr>
              <a:t>質問内容を勉強会の内容に反映</a:t>
            </a:r>
            <a:endParaRPr b="1" sz="800">
              <a:solidFill>
                <a:schemeClr val="dk2"/>
              </a:solidFill>
            </a:endParaRPr>
          </a:p>
        </p:txBody>
      </p:sp>
      <p:sp>
        <p:nvSpPr>
          <p:cNvPr id="355" name="Google Shape;355;p35"/>
          <p:cNvSpPr txBox="1"/>
          <p:nvPr/>
        </p:nvSpPr>
        <p:spPr>
          <a:xfrm>
            <a:off x="3867750" y="3806050"/>
            <a:ext cx="1115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800">
                <a:solidFill>
                  <a:schemeClr val="dk2"/>
                </a:solidFill>
              </a:rPr>
              <a:t>実際の業務ベースでの相談はヒアリングの場で</a:t>
            </a:r>
            <a:endParaRPr b="1" sz="800">
              <a:solidFill>
                <a:schemeClr val="dk2"/>
              </a:solidFill>
            </a:endParaRPr>
          </a:p>
        </p:txBody>
      </p:sp>
      <p:sp>
        <p:nvSpPr>
          <p:cNvPr id="356" name="Google Shape;356;p35"/>
          <p:cNvSpPr txBox="1"/>
          <p:nvPr/>
        </p:nvSpPr>
        <p:spPr>
          <a:xfrm>
            <a:off x="3867750" y="2904075"/>
            <a:ext cx="1115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800">
                <a:solidFill>
                  <a:schemeClr val="dk2"/>
                </a:solidFill>
              </a:rPr>
              <a:t>急ぎ知りたい内容や</a:t>
            </a:r>
            <a:endParaRPr b="1" sz="800">
              <a:solidFill>
                <a:schemeClr val="dk2"/>
              </a:solidFill>
            </a:endParaRPr>
          </a:p>
          <a:p>
            <a:pPr indent="0" lvl="0" marL="0" rtl="0" algn="l">
              <a:spcBef>
                <a:spcPts val="0"/>
              </a:spcBef>
              <a:spcAft>
                <a:spcPts val="0"/>
              </a:spcAft>
              <a:buNone/>
            </a:pPr>
            <a:r>
              <a:rPr b="1" lang="ja" sz="800">
                <a:solidFill>
                  <a:schemeClr val="dk2"/>
                </a:solidFill>
              </a:rPr>
              <a:t>気軽な質問はオンラインで</a:t>
            </a:r>
            <a:endParaRPr b="1" sz="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 name="Shape 361"/>
        <p:cNvGrpSpPr/>
        <p:nvPr/>
      </p:nvGrpSpPr>
      <p:grpSpPr>
        <a:xfrm>
          <a:off x="0" y="0"/>
          <a:ext cx="0" cy="0"/>
          <a:chOff x="0" y="0"/>
          <a:chExt cx="0" cy="0"/>
        </a:xfrm>
      </p:grpSpPr>
      <p:sp>
        <p:nvSpPr>
          <p:cNvPr id="362" name="Google Shape;362;p36"/>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marR="0" rtl="0" algn="l">
              <a:lnSpc>
                <a:spcPct val="146666"/>
              </a:lnSpc>
              <a:spcBef>
                <a:spcPts val="0"/>
              </a:spcBef>
              <a:spcAft>
                <a:spcPts val="0"/>
              </a:spcAft>
              <a:buNone/>
            </a:pPr>
            <a:r>
              <a:rPr b="1" lang="ja" sz="1200">
                <a:solidFill>
                  <a:srgbClr val="434343"/>
                </a:solidFill>
                <a:latin typeface="Noto Sans JP"/>
                <a:ea typeface="Noto Sans JP"/>
                <a:cs typeface="Noto Sans JP"/>
                <a:sym typeface="Noto Sans JP"/>
              </a:rPr>
              <a:t>ご依頼事項</a:t>
            </a:r>
            <a:endParaRPr b="1" sz="1200">
              <a:solidFill>
                <a:srgbClr val="434343"/>
              </a:solidFill>
              <a:latin typeface="Noto Sans JP"/>
              <a:ea typeface="Noto Sans JP"/>
              <a:cs typeface="Noto Sans JP"/>
              <a:sym typeface="Noto Sans JP"/>
            </a:endParaRPr>
          </a:p>
        </p:txBody>
      </p:sp>
      <p:pic>
        <p:nvPicPr>
          <p:cNvPr descr="preencoded.png" id="363" name="Google Shape;363;p36"/>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364" name="Google Shape;364;p36"/>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365" name="Google Shape;365;p36"/>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366" name="Google Shape;366;p36"/>
          <p:cNvSpPr/>
          <p:nvPr/>
        </p:nvSpPr>
        <p:spPr>
          <a:xfrm>
            <a:off x="2847737" y="3521375"/>
            <a:ext cx="3753000" cy="353400"/>
          </a:xfrm>
          <a:prstGeom prst="rect">
            <a:avLst/>
          </a:prstGeom>
          <a:noFill/>
          <a:ln>
            <a:noFill/>
          </a:ln>
        </p:spPr>
        <p:txBody>
          <a:bodyPr anchorCtr="0" anchor="ctr" bIns="45700" lIns="91425" spcFirstLastPara="1" rIns="91425" wrap="square" tIns="45700">
            <a:noAutofit/>
          </a:bodyPr>
          <a:lstStyle/>
          <a:p>
            <a:pPr indent="0" lvl="0" marL="0" marR="0" rtl="0" algn="l">
              <a:lnSpc>
                <a:spcPct val="131579"/>
              </a:lnSpc>
              <a:spcBef>
                <a:spcPts val="0"/>
              </a:spcBef>
              <a:spcAft>
                <a:spcPts val="0"/>
              </a:spcAft>
              <a:buNone/>
            </a:pPr>
            <a:r>
              <a:t/>
            </a:r>
            <a:endParaRPr sz="1900">
              <a:solidFill>
                <a:srgbClr val="434343"/>
              </a:solidFill>
              <a:latin typeface="Noto Sans JP"/>
              <a:ea typeface="Noto Sans JP"/>
              <a:cs typeface="Noto Sans JP"/>
              <a:sym typeface="Noto Sans JP"/>
            </a:endParaRPr>
          </a:p>
        </p:txBody>
      </p:sp>
      <p:sp>
        <p:nvSpPr>
          <p:cNvPr id="367" name="Google Shape;367;p36"/>
          <p:cNvSpPr txBox="1"/>
          <p:nvPr/>
        </p:nvSpPr>
        <p:spPr>
          <a:xfrm>
            <a:off x="166900" y="4770650"/>
            <a:ext cx="38292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ja" sz="1000">
                <a:solidFill>
                  <a:srgbClr val="666666"/>
                </a:solidFill>
              </a:rPr>
              <a:t>Copyright ©2024 FishermanJapan All Rights Reserved.</a:t>
            </a:r>
            <a:endParaRPr sz="1000">
              <a:solidFill>
                <a:srgbClr val="666666"/>
              </a:solidFill>
            </a:endParaRPr>
          </a:p>
        </p:txBody>
      </p:sp>
      <p:graphicFrame>
        <p:nvGraphicFramePr>
          <p:cNvPr id="368" name="Google Shape;368;p36"/>
          <p:cNvGraphicFramePr/>
          <p:nvPr/>
        </p:nvGraphicFramePr>
        <p:xfrm>
          <a:off x="1460438" y="1546469"/>
          <a:ext cx="3000000" cy="3000000"/>
        </p:xfrm>
        <a:graphic>
          <a:graphicData uri="http://schemas.openxmlformats.org/drawingml/2006/table">
            <a:tbl>
              <a:tblPr>
                <a:noFill/>
                <a:tableStyleId>{433BF6C4-971F-43F4-9DD2-99F8B9D6300E}</a:tableStyleId>
              </a:tblPr>
              <a:tblGrid>
                <a:gridCol w="3111550"/>
                <a:gridCol w="3111550"/>
              </a:tblGrid>
              <a:tr h="390875">
                <a:tc>
                  <a:txBody>
                    <a:bodyPr/>
                    <a:lstStyle/>
                    <a:p>
                      <a:pPr indent="0" lvl="0" marL="0" rtl="0" algn="l">
                        <a:spcBef>
                          <a:spcPts val="0"/>
                        </a:spcBef>
                        <a:spcAft>
                          <a:spcPts val="0"/>
                        </a:spcAft>
                        <a:buNone/>
                      </a:pPr>
                      <a:r>
                        <a:rPr b="1" lang="ja" sz="1200">
                          <a:solidFill>
                            <a:schemeClr val="lt1"/>
                          </a:solidFill>
                          <a:latin typeface="Noto Sans JP"/>
                          <a:ea typeface="Noto Sans JP"/>
                          <a:cs typeface="Noto Sans JP"/>
                          <a:sym typeface="Noto Sans JP"/>
                        </a:rPr>
                        <a:t>ご依頼事項</a:t>
                      </a:r>
                      <a:endParaRPr b="1" sz="1200">
                        <a:solidFill>
                          <a:schemeClr val="lt1"/>
                        </a:solidFill>
                        <a:latin typeface="Noto Sans JP"/>
                        <a:ea typeface="Noto Sans JP"/>
                        <a:cs typeface="Noto Sans JP"/>
                        <a:sym typeface="Noto Sans JP"/>
                      </a:endParaRPr>
                    </a:p>
                  </a:txBody>
                  <a:tcPr marT="91425" marB="91425" marR="91425" marL="91425">
                    <a:solidFill>
                      <a:srgbClr val="00AFB2"/>
                    </a:solidFill>
                  </a:tcPr>
                </a:tc>
                <a:tc>
                  <a:txBody>
                    <a:bodyPr/>
                    <a:lstStyle/>
                    <a:p>
                      <a:pPr indent="0" lvl="0" marL="0" rtl="0" algn="l">
                        <a:spcBef>
                          <a:spcPts val="0"/>
                        </a:spcBef>
                        <a:spcAft>
                          <a:spcPts val="0"/>
                        </a:spcAft>
                        <a:buNone/>
                      </a:pPr>
                      <a:r>
                        <a:rPr b="1" lang="ja" sz="1200">
                          <a:solidFill>
                            <a:schemeClr val="lt1"/>
                          </a:solidFill>
                          <a:latin typeface="Noto Sans JP"/>
                          <a:ea typeface="Noto Sans JP"/>
                          <a:cs typeface="Noto Sans JP"/>
                          <a:sym typeface="Noto Sans JP"/>
                        </a:rPr>
                        <a:t>メモ</a:t>
                      </a:r>
                      <a:endParaRPr b="1" sz="1200">
                        <a:solidFill>
                          <a:schemeClr val="lt1"/>
                        </a:solidFill>
                        <a:latin typeface="Noto Sans JP"/>
                        <a:ea typeface="Noto Sans JP"/>
                        <a:cs typeface="Noto Sans JP"/>
                        <a:sym typeface="Noto Sans JP"/>
                      </a:endParaRPr>
                    </a:p>
                  </a:txBody>
                  <a:tcPr marT="91425" marB="91425" marR="91425" marL="91425">
                    <a:solidFill>
                      <a:srgbClr val="00AFB2"/>
                    </a:solidFill>
                  </a:tcPr>
                </a:tc>
              </a:tr>
              <a:tr h="547600">
                <a:tc>
                  <a:txBody>
                    <a:bodyPr/>
                    <a:lstStyle/>
                    <a:p>
                      <a:pPr indent="0" lvl="0" marL="0" rtl="0" algn="l">
                        <a:spcBef>
                          <a:spcPts val="0"/>
                        </a:spcBef>
                        <a:spcAft>
                          <a:spcPts val="0"/>
                        </a:spcAft>
                        <a:buNone/>
                      </a:pPr>
                      <a:r>
                        <a:rPr b="1" lang="ja" sz="1200">
                          <a:solidFill>
                            <a:srgbClr val="434343"/>
                          </a:solidFill>
                          <a:latin typeface="Noto Sans JP"/>
                          <a:ea typeface="Noto Sans JP"/>
                          <a:cs typeface="Noto Sans JP"/>
                          <a:sym typeface="Noto Sans JP"/>
                        </a:rPr>
                        <a:t>次回勉強会の調整</a:t>
                      </a:r>
                      <a:endParaRPr b="1" sz="1200">
                        <a:solidFill>
                          <a:srgbClr val="434343"/>
                        </a:solidFill>
                        <a:latin typeface="Noto Sans JP"/>
                        <a:ea typeface="Noto Sans JP"/>
                        <a:cs typeface="Noto Sans JP"/>
                        <a:sym typeface="Noto Sans JP"/>
                      </a:endParaRPr>
                    </a:p>
                  </a:txBody>
                  <a:tcPr marT="91425" marB="91425" marR="91425" marL="91425"/>
                </a:tc>
                <a:tc>
                  <a:txBody>
                    <a:bodyPr/>
                    <a:lstStyle/>
                    <a:p>
                      <a:pPr indent="0" lvl="0" marL="0" rtl="0" algn="l">
                        <a:spcBef>
                          <a:spcPts val="0"/>
                        </a:spcBef>
                        <a:spcAft>
                          <a:spcPts val="0"/>
                        </a:spcAft>
                        <a:buNone/>
                      </a:pPr>
                      <a:r>
                        <a:t/>
                      </a:r>
                      <a:endParaRPr sz="1200">
                        <a:solidFill>
                          <a:srgbClr val="434343"/>
                        </a:solidFill>
                        <a:latin typeface="Noto Sans JP"/>
                        <a:ea typeface="Noto Sans JP"/>
                        <a:cs typeface="Noto Sans JP"/>
                        <a:sym typeface="Noto Sans JP"/>
                      </a:endParaRPr>
                    </a:p>
                  </a:txBody>
                  <a:tcPr marT="91425" marB="91425" marR="91425" marL="91425"/>
                </a:tc>
              </a:tr>
              <a:tr h="547600">
                <a:tc>
                  <a:txBody>
                    <a:bodyPr/>
                    <a:lstStyle/>
                    <a:p>
                      <a:pPr indent="0" lvl="0" marL="0" rtl="0" algn="l">
                        <a:spcBef>
                          <a:spcPts val="0"/>
                        </a:spcBef>
                        <a:spcAft>
                          <a:spcPts val="0"/>
                        </a:spcAft>
                        <a:buNone/>
                      </a:pPr>
                      <a:r>
                        <a:rPr b="1" lang="ja" sz="1200">
                          <a:solidFill>
                            <a:srgbClr val="434343"/>
                          </a:solidFill>
                          <a:latin typeface="Noto Sans JP"/>
                          <a:ea typeface="Noto Sans JP"/>
                          <a:cs typeface="Noto Sans JP"/>
                          <a:sym typeface="Noto Sans JP"/>
                        </a:rPr>
                        <a:t>ヒアリング対応のお願い</a:t>
                      </a:r>
                      <a:endParaRPr b="1" sz="1200">
                        <a:solidFill>
                          <a:srgbClr val="434343"/>
                        </a:solidFill>
                        <a:latin typeface="Noto Sans JP"/>
                        <a:ea typeface="Noto Sans JP"/>
                        <a:cs typeface="Noto Sans JP"/>
                        <a:sym typeface="Noto Sans JP"/>
                      </a:endParaRPr>
                    </a:p>
                  </a:txBody>
                  <a:tcPr marT="91425" marB="91425" marR="91425" marL="91425"/>
                </a:tc>
                <a:tc>
                  <a:txBody>
                    <a:bodyPr/>
                    <a:lstStyle/>
                    <a:p>
                      <a:pPr indent="0" lvl="0" marL="0" rtl="0" algn="l">
                        <a:spcBef>
                          <a:spcPts val="0"/>
                        </a:spcBef>
                        <a:spcAft>
                          <a:spcPts val="0"/>
                        </a:spcAft>
                        <a:buNone/>
                      </a:pPr>
                      <a:r>
                        <a:t/>
                      </a:r>
                      <a:endParaRPr sz="1200">
                        <a:solidFill>
                          <a:srgbClr val="434343"/>
                        </a:solidFill>
                        <a:latin typeface="Noto Sans JP"/>
                        <a:ea typeface="Noto Sans JP"/>
                        <a:cs typeface="Noto Sans JP"/>
                        <a:sym typeface="Noto Sans JP"/>
                      </a:endParaRPr>
                    </a:p>
                  </a:txBody>
                  <a:tcPr marT="91425" marB="91425" marR="91425" marL="91425"/>
                </a:tc>
              </a:tr>
              <a:tr h="547600">
                <a:tc>
                  <a:txBody>
                    <a:bodyPr/>
                    <a:lstStyle/>
                    <a:p>
                      <a:pPr indent="0" lvl="0" marL="0" rtl="0" algn="l">
                        <a:spcBef>
                          <a:spcPts val="0"/>
                        </a:spcBef>
                        <a:spcAft>
                          <a:spcPts val="0"/>
                        </a:spcAft>
                        <a:buNone/>
                      </a:pPr>
                      <a:r>
                        <a:rPr b="1" lang="ja" sz="1200">
                          <a:solidFill>
                            <a:srgbClr val="434343"/>
                          </a:solidFill>
                          <a:latin typeface="Noto Sans JP"/>
                          <a:ea typeface="Noto Sans JP"/>
                          <a:cs typeface="Noto Sans JP"/>
                          <a:sym typeface="Noto Sans JP"/>
                        </a:rPr>
                        <a:t>アンケート回答のお願い</a:t>
                      </a:r>
                      <a:endParaRPr b="1" sz="1200">
                        <a:solidFill>
                          <a:srgbClr val="434343"/>
                        </a:solidFill>
                        <a:latin typeface="Noto Sans JP"/>
                        <a:ea typeface="Noto Sans JP"/>
                        <a:cs typeface="Noto Sans JP"/>
                        <a:sym typeface="Noto Sans JP"/>
                      </a:endParaRPr>
                    </a:p>
                  </a:txBody>
                  <a:tcPr marT="91425" marB="91425" marR="91425" marL="91425"/>
                </a:tc>
                <a:tc>
                  <a:txBody>
                    <a:bodyPr/>
                    <a:lstStyle/>
                    <a:p>
                      <a:pPr indent="0" lvl="0" marL="0" rtl="0" algn="l">
                        <a:spcBef>
                          <a:spcPts val="0"/>
                        </a:spcBef>
                        <a:spcAft>
                          <a:spcPts val="0"/>
                        </a:spcAft>
                        <a:buNone/>
                      </a:pPr>
                      <a:r>
                        <a:t/>
                      </a:r>
                      <a:endParaRPr sz="1200">
                        <a:solidFill>
                          <a:srgbClr val="434343"/>
                        </a:solidFill>
                        <a:latin typeface="Noto Sans JP"/>
                        <a:ea typeface="Noto Sans JP"/>
                        <a:cs typeface="Noto Sans JP"/>
                        <a:sym typeface="Noto Sans JP"/>
                      </a:endParaRPr>
                    </a:p>
                  </a:txBody>
                  <a:tcPr marT="91425" marB="91425" marR="91425" marL="91425"/>
                </a:tc>
              </a:tr>
            </a:tbl>
          </a:graphicData>
        </a:graphic>
      </p:graphicFrame>
      <p:sp>
        <p:nvSpPr>
          <p:cNvPr id="369" name="Google Shape;369;p36"/>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以下数点ご依頼させてください。</a:t>
            </a:r>
            <a:endParaRPr b="1" sz="1600">
              <a:solidFill>
                <a:srgbClr val="434343"/>
              </a:solidFill>
              <a:latin typeface="Noto Sans JP"/>
              <a:ea typeface="Noto Sans JP"/>
              <a:cs typeface="Noto Sans JP"/>
              <a:sym typeface="Noto Sans JP"/>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4" name="Shape 374"/>
        <p:cNvGrpSpPr/>
        <p:nvPr/>
      </p:nvGrpSpPr>
      <p:grpSpPr>
        <a:xfrm>
          <a:off x="0" y="0"/>
          <a:ext cx="0" cy="0"/>
          <a:chOff x="0" y="0"/>
          <a:chExt cx="0" cy="0"/>
        </a:xfrm>
      </p:grpSpPr>
      <p:sp>
        <p:nvSpPr>
          <p:cNvPr id="375" name="Google Shape;375;p37"/>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アンケート回答のご依頼</a:t>
            </a:r>
            <a:endParaRPr b="1" sz="1500">
              <a:solidFill>
                <a:srgbClr val="434343"/>
              </a:solidFill>
              <a:latin typeface="Noto Sans JP"/>
              <a:ea typeface="Noto Sans JP"/>
              <a:cs typeface="Noto Sans JP"/>
              <a:sym typeface="Noto Sans JP"/>
            </a:endParaRPr>
          </a:p>
        </p:txBody>
      </p:sp>
      <p:pic>
        <p:nvPicPr>
          <p:cNvPr descr="preencoded.png" id="376" name="Google Shape;376;p37"/>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377" name="Google Shape;377;p37"/>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378" name="Google Shape;378;p37"/>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379" name="Google Shape;379;p37"/>
          <p:cNvSpPr/>
          <p:nvPr/>
        </p:nvSpPr>
        <p:spPr>
          <a:xfrm>
            <a:off x="1488449" y="484906"/>
            <a:ext cx="6167100" cy="736800"/>
          </a:xfrm>
          <a:prstGeom prst="rect">
            <a:avLst/>
          </a:prstGeom>
          <a:noFill/>
          <a:ln>
            <a:noFill/>
          </a:ln>
        </p:spPr>
        <p:txBody>
          <a:bodyPr anchorCtr="0" anchor="ctr" bIns="45700" lIns="91425" spcFirstLastPara="1" rIns="91425" wrap="square" tIns="45700">
            <a:noAutofit/>
          </a:bodyPr>
          <a:lstStyle/>
          <a:p>
            <a:pPr indent="0" lvl="0" marL="0" rtl="0" algn="l">
              <a:lnSpc>
                <a:spcPct val="130000"/>
              </a:lnSpc>
              <a:spcBef>
                <a:spcPts val="0"/>
              </a:spcBef>
              <a:spcAft>
                <a:spcPts val="0"/>
              </a:spcAft>
              <a:buSzPts val="1100"/>
              <a:buNone/>
            </a:pPr>
            <a:r>
              <a:t/>
            </a:r>
            <a:endParaRPr b="1" sz="1200">
              <a:solidFill>
                <a:schemeClr val="dk1"/>
              </a:solidFill>
              <a:latin typeface="Noto Sans JP"/>
              <a:ea typeface="Noto Sans JP"/>
              <a:cs typeface="Noto Sans JP"/>
              <a:sym typeface="Noto Sans JP"/>
            </a:endParaRPr>
          </a:p>
        </p:txBody>
      </p:sp>
      <p:sp>
        <p:nvSpPr>
          <p:cNvPr id="380" name="Google Shape;380;p37"/>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今後の分科会運営に向けて、アンケートのご回答をお願いします。</a:t>
            </a:r>
            <a:endParaRPr b="1" sz="1600">
              <a:solidFill>
                <a:srgbClr val="434343"/>
              </a:solidFill>
              <a:latin typeface="Noto Sans JP"/>
              <a:ea typeface="Noto Sans JP"/>
              <a:cs typeface="Noto Sans JP"/>
              <a:sym typeface="Noto Sans JP"/>
            </a:endParaRPr>
          </a:p>
        </p:txBody>
      </p:sp>
      <p:pic>
        <p:nvPicPr>
          <p:cNvPr id="381" name="Google Shape;381;p37"/>
          <p:cNvPicPr preferRelativeResize="0"/>
          <p:nvPr/>
        </p:nvPicPr>
        <p:blipFill>
          <a:blip r:embed="rId4">
            <a:alphaModFix/>
          </a:blip>
          <a:stretch>
            <a:fillRect/>
          </a:stretch>
        </p:blipFill>
        <p:spPr>
          <a:xfrm>
            <a:off x="3371850" y="1379425"/>
            <a:ext cx="2400300" cy="243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6" name="Shape 386"/>
        <p:cNvGrpSpPr/>
        <p:nvPr/>
      </p:nvGrpSpPr>
      <p:grpSpPr>
        <a:xfrm>
          <a:off x="0" y="0"/>
          <a:ext cx="0" cy="0"/>
          <a:chOff x="0" y="0"/>
          <a:chExt cx="0" cy="0"/>
        </a:xfrm>
      </p:grpSpPr>
      <p:pic>
        <p:nvPicPr>
          <p:cNvPr descr="preencoded.png" id="387" name="Google Shape;387;p38"/>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88" name="Google Shape;388;p38"/>
          <p:cNvSpPr/>
          <p:nvPr/>
        </p:nvSpPr>
        <p:spPr>
          <a:xfrm>
            <a:off x="148490" y="165735"/>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③アカウント作成、基本操作解説～スレッドについて～</a:t>
            </a:r>
            <a:endParaRPr b="1" sz="1300">
              <a:solidFill>
                <a:srgbClr val="333333"/>
              </a:solidFill>
              <a:latin typeface="Noto Sans JP"/>
              <a:ea typeface="Noto Sans JP"/>
              <a:cs typeface="Noto Sans JP"/>
              <a:sym typeface="Noto Sans JP"/>
            </a:endParaRPr>
          </a:p>
        </p:txBody>
      </p:sp>
      <p:sp>
        <p:nvSpPr>
          <p:cNvPr id="389" name="Google Shape;389;p38"/>
          <p:cNvSpPr/>
          <p:nvPr/>
        </p:nvSpPr>
        <p:spPr>
          <a:xfrm>
            <a:off x="840103" y="532286"/>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i="0" lang="ja" sz="1600">
                <a:solidFill>
                  <a:srgbClr val="333333"/>
                </a:solidFill>
                <a:latin typeface="Noto Sans JP"/>
                <a:ea typeface="Noto Sans JP"/>
                <a:cs typeface="Noto Sans JP"/>
                <a:sym typeface="Noto Sans JP"/>
              </a:rPr>
              <a:t>編集機能:一度AIに指示した内容を修正できる機能</a:t>
            </a:r>
            <a:endParaRPr sz="1600">
              <a:solidFill>
                <a:schemeClr val="dk1"/>
              </a:solidFill>
              <a:latin typeface="Calibri"/>
              <a:ea typeface="Calibri"/>
              <a:cs typeface="Calibri"/>
              <a:sym typeface="Calibri"/>
            </a:endParaRPr>
          </a:p>
          <a:p>
            <a:pPr indent="0" lvl="0" marL="0" marR="0" rtl="0" algn="ctr">
              <a:lnSpc>
                <a:spcPct val="113333"/>
              </a:lnSpc>
              <a:spcBef>
                <a:spcPts val="0"/>
              </a:spcBef>
              <a:spcAft>
                <a:spcPts val="0"/>
              </a:spcAft>
              <a:buNone/>
            </a:pPr>
            <a:r>
              <a:rPr b="1" i="0" lang="ja" sz="1600">
                <a:solidFill>
                  <a:srgbClr val="333333"/>
                </a:solidFill>
                <a:latin typeface="Noto Sans JP"/>
                <a:ea typeface="Noto Sans JP"/>
                <a:cs typeface="Noto Sans JP"/>
                <a:sym typeface="Noto Sans JP"/>
              </a:rPr>
              <a:t>（文脈情報を出力結果を見た後から変えられるので、非常に強力）</a:t>
            </a:r>
            <a:endParaRPr sz="1600">
              <a:solidFill>
                <a:schemeClr val="dk1"/>
              </a:solidFill>
              <a:latin typeface="Calibri"/>
              <a:ea typeface="Calibri"/>
              <a:cs typeface="Calibri"/>
              <a:sym typeface="Calibri"/>
            </a:endParaRPr>
          </a:p>
        </p:txBody>
      </p:sp>
      <p:pic>
        <p:nvPicPr>
          <p:cNvPr descr="preencoded.png" id="390" name="Google Shape;390;p38"/>
          <p:cNvPicPr preferRelativeResize="0"/>
          <p:nvPr/>
        </p:nvPicPr>
        <p:blipFill rotWithShape="1">
          <a:blip r:embed="rId4">
            <a:alphaModFix/>
          </a:blip>
          <a:srcRect b="0" l="0" r="0" t="0"/>
          <a:stretch/>
        </p:blipFill>
        <p:spPr>
          <a:xfrm>
            <a:off x="613072" y="1552739"/>
            <a:ext cx="4087367" cy="1849545"/>
          </a:xfrm>
          <a:prstGeom prst="rect">
            <a:avLst/>
          </a:prstGeom>
          <a:noFill/>
          <a:ln>
            <a:noFill/>
          </a:ln>
        </p:spPr>
      </p:pic>
      <p:pic>
        <p:nvPicPr>
          <p:cNvPr descr="preencoded.png" id="391" name="Google Shape;391;p38"/>
          <p:cNvPicPr preferRelativeResize="0"/>
          <p:nvPr/>
        </p:nvPicPr>
        <p:blipFill rotWithShape="1">
          <a:blip r:embed="rId5">
            <a:alphaModFix/>
          </a:blip>
          <a:srcRect b="0" l="0" r="0" t="0"/>
          <a:stretch/>
        </p:blipFill>
        <p:spPr>
          <a:xfrm>
            <a:off x="613072" y="3661058"/>
            <a:ext cx="4087370" cy="730612"/>
          </a:xfrm>
          <a:prstGeom prst="rect">
            <a:avLst/>
          </a:prstGeom>
          <a:noFill/>
          <a:ln>
            <a:noFill/>
          </a:ln>
        </p:spPr>
      </p:pic>
      <p:pic>
        <p:nvPicPr>
          <p:cNvPr descr="preencoded.png" id="392" name="Google Shape;392;p38"/>
          <p:cNvPicPr preferRelativeResize="0"/>
          <p:nvPr/>
        </p:nvPicPr>
        <p:blipFill rotWithShape="1">
          <a:blip r:embed="rId6">
            <a:alphaModFix/>
          </a:blip>
          <a:srcRect b="0" l="0" r="0" t="0"/>
          <a:stretch/>
        </p:blipFill>
        <p:spPr>
          <a:xfrm>
            <a:off x="4949579" y="2477511"/>
            <a:ext cx="4015606" cy="1178325"/>
          </a:xfrm>
          <a:prstGeom prst="rect">
            <a:avLst/>
          </a:prstGeom>
          <a:noFill/>
          <a:ln>
            <a:noFill/>
          </a:ln>
        </p:spPr>
      </p:pic>
      <p:pic>
        <p:nvPicPr>
          <p:cNvPr descr="preencoded.png" id="393" name="Google Shape;393;p38"/>
          <p:cNvPicPr preferRelativeResize="0"/>
          <p:nvPr/>
        </p:nvPicPr>
        <p:blipFill rotWithShape="1">
          <a:blip r:embed="rId7">
            <a:alphaModFix/>
          </a:blip>
          <a:srcRect b="0" l="0" r="0" t="0"/>
          <a:stretch/>
        </p:blipFill>
        <p:spPr>
          <a:xfrm>
            <a:off x="1173046" y="1552740"/>
            <a:ext cx="1113074" cy="509217"/>
          </a:xfrm>
          <a:prstGeom prst="rect">
            <a:avLst/>
          </a:prstGeom>
          <a:noFill/>
          <a:ln>
            <a:noFill/>
          </a:ln>
        </p:spPr>
      </p:pic>
      <p:sp>
        <p:nvSpPr>
          <p:cNvPr id="394" name="Google Shape;394;p38"/>
          <p:cNvSpPr/>
          <p:nvPr/>
        </p:nvSpPr>
        <p:spPr>
          <a:xfrm>
            <a:off x="-522928" y="1225841"/>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i="0" lang="ja" sz="1400">
                <a:solidFill>
                  <a:srgbClr val="FF0000"/>
                </a:solidFill>
                <a:latin typeface="Noto Sans JP"/>
                <a:ea typeface="Noto Sans JP"/>
                <a:cs typeface="Noto Sans JP"/>
                <a:sym typeface="Noto Sans JP"/>
              </a:rPr>
              <a:t>編集ボタン</a:t>
            </a:r>
            <a:endParaRPr sz="1400">
              <a:solidFill>
                <a:schemeClr val="dk1"/>
              </a:solidFill>
              <a:latin typeface="Calibri"/>
              <a:ea typeface="Calibri"/>
              <a:cs typeface="Calibri"/>
              <a:sym typeface="Calibri"/>
            </a:endParaRPr>
          </a:p>
        </p:txBody>
      </p:sp>
      <p:pic>
        <p:nvPicPr>
          <p:cNvPr descr="preencoded.png" id="395" name="Google Shape;395;p38"/>
          <p:cNvPicPr preferRelativeResize="0"/>
          <p:nvPr/>
        </p:nvPicPr>
        <p:blipFill rotWithShape="1">
          <a:blip r:embed="rId7">
            <a:alphaModFix/>
          </a:blip>
          <a:srcRect b="0" l="0" r="0" t="0"/>
          <a:stretch/>
        </p:blipFill>
        <p:spPr>
          <a:xfrm>
            <a:off x="4112978" y="4026365"/>
            <a:ext cx="587460" cy="365303"/>
          </a:xfrm>
          <a:prstGeom prst="rect">
            <a:avLst/>
          </a:prstGeom>
          <a:noFill/>
          <a:ln>
            <a:noFill/>
          </a:ln>
        </p:spPr>
      </p:pic>
      <p:sp>
        <p:nvSpPr>
          <p:cNvPr id="396" name="Google Shape;396;p38"/>
          <p:cNvSpPr/>
          <p:nvPr/>
        </p:nvSpPr>
        <p:spPr>
          <a:xfrm>
            <a:off x="1856181" y="4376498"/>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i="0" lang="ja" sz="1400">
                <a:solidFill>
                  <a:srgbClr val="FF0000"/>
                </a:solidFill>
                <a:latin typeface="Noto Sans JP"/>
                <a:ea typeface="Noto Sans JP"/>
                <a:cs typeface="Noto Sans JP"/>
                <a:sym typeface="Noto Sans JP"/>
              </a:rPr>
              <a:t>修正して送信</a:t>
            </a:r>
            <a:endParaRPr sz="1400">
              <a:solidFill>
                <a:schemeClr val="dk1"/>
              </a:solidFill>
              <a:latin typeface="Calibri"/>
              <a:ea typeface="Calibri"/>
              <a:cs typeface="Calibri"/>
              <a:sym typeface="Calibri"/>
            </a:endParaRPr>
          </a:p>
        </p:txBody>
      </p:sp>
      <p:pic>
        <p:nvPicPr>
          <p:cNvPr descr="preencoded.png" id="397" name="Google Shape;397;p38"/>
          <p:cNvPicPr preferRelativeResize="0"/>
          <p:nvPr/>
        </p:nvPicPr>
        <p:blipFill rotWithShape="1">
          <a:blip r:embed="rId7">
            <a:alphaModFix/>
          </a:blip>
          <a:srcRect b="0" l="0" r="0" t="0"/>
          <a:stretch/>
        </p:blipFill>
        <p:spPr>
          <a:xfrm>
            <a:off x="8177648" y="2884022"/>
            <a:ext cx="587460" cy="365303"/>
          </a:xfrm>
          <a:prstGeom prst="rect">
            <a:avLst/>
          </a:prstGeom>
          <a:noFill/>
          <a:ln>
            <a:noFill/>
          </a:ln>
        </p:spPr>
      </p:pic>
      <p:sp>
        <p:nvSpPr>
          <p:cNvPr id="398" name="Google Shape;398;p38"/>
          <p:cNvSpPr/>
          <p:nvPr/>
        </p:nvSpPr>
        <p:spPr>
          <a:xfrm>
            <a:off x="5827743" y="2150614"/>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i="0" lang="ja" sz="1400">
                <a:solidFill>
                  <a:srgbClr val="FF0000"/>
                </a:solidFill>
                <a:latin typeface="Noto Sans JP"/>
                <a:ea typeface="Noto Sans JP"/>
                <a:cs typeface="Noto Sans JP"/>
                <a:sym typeface="Noto Sans JP"/>
              </a:rPr>
              <a:t>過去の指示に戻れる</a:t>
            </a:r>
            <a:endParaRPr sz="1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pic>
        <p:nvPicPr>
          <p:cNvPr descr="preencoded.png" id="404" name="Google Shape;404;p39"/>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05" name="Google Shape;405;p39"/>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None/>
            </a:pPr>
            <a:r>
              <a:rPr b="1" lang="ja" sz="1300">
                <a:solidFill>
                  <a:srgbClr val="333333"/>
                </a:solidFill>
                <a:latin typeface="Noto Sans JP"/>
                <a:ea typeface="Noto Sans JP"/>
                <a:cs typeface="Noto Sans JP"/>
                <a:sym typeface="Noto Sans JP"/>
              </a:rPr>
              <a:t>②chatGPTの基本操作について～音声入力～</a:t>
            </a:r>
            <a:endParaRPr b="0" i="0" sz="1300" u="none" cap="none" strike="noStrike">
              <a:solidFill>
                <a:schemeClr val="dk1"/>
              </a:solidFill>
              <a:latin typeface="Calibri"/>
              <a:ea typeface="Calibri"/>
              <a:cs typeface="Calibri"/>
              <a:sym typeface="Calibri"/>
            </a:endParaRPr>
          </a:p>
        </p:txBody>
      </p:sp>
      <p:sp>
        <p:nvSpPr>
          <p:cNvPr id="406" name="Google Shape;406;p39"/>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None/>
            </a:pPr>
            <a:r>
              <a:rPr b="1" lang="ja" sz="1600">
                <a:solidFill>
                  <a:srgbClr val="333333"/>
                </a:solidFill>
                <a:latin typeface="Noto Sans JP"/>
                <a:ea typeface="Noto Sans JP"/>
                <a:cs typeface="Noto Sans JP"/>
                <a:sym typeface="Noto Sans JP"/>
              </a:rPr>
              <a:t>だらだら喋っても理解してくれる</a:t>
            </a:r>
            <a:endParaRPr b="0" i="0" sz="1600" u="none" cap="none" strike="noStrike">
              <a:solidFill>
                <a:schemeClr val="dk1"/>
              </a:solidFill>
              <a:latin typeface="Calibri"/>
              <a:ea typeface="Calibri"/>
              <a:cs typeface="Calibri"/>
              <a:sym typeface="Calibri"/>
            </a:endParaRPr>
          </a:p>
        </p:txBody>
      </p:sp>
      <p:sp>
        <p:nvSpPr>
          <p:cNvPr id="407" name="Google Shape;407;p39"/>
          <p:cNvSpPr txBox="1"/>
          <p:nvPr/>
        </p:nvSpPr>
        <p:spPr>
          <a:xfrm>
            <a:off x="3442309" y="4951827"/>
            <a:ext cx="8530800" cy="417000"/>
          </a:xfrm>
          <a:prstGeom prst="rect">
            <a:avLst/>
          </a:prstGeom>
          <a:noFill/>
          <a:ln>
            <a:noFill/>
          </a:ln>
        </p:spPr>
        <p:txBody>
          <a:bodyPr anchorCtr="0" anchor="t" bIns="99725" lIns="99725" spcFirstLastPara="1" rIns="99725" wrap="square" tIns="99725">
            <a:spAutoFit/>
          </a:bodyPr>
          <a:lstStyle/>
          <a:p>
            <a:pPr indent="0" lvl="0" marL="0" rtl="0" algn="l">
              <a:spcBef>
                <a:spcPts val="0"/>
              </a:spcBef>
              <a:spcAft>
                <a:spcPts val="0"/>
              </a:spcAft>
              <a:buNone/>
            </a:pPr>
            <a:r>
              <a:t/>
            </a:r>
            <a:endParaRPr/>
          </a:p>
        </p:txBody>
      </p:sp>
      <p:pic>
        <p:nvPicPr>
          <p:cNvPr id="408" name="Google Shape;408;p39"/>
          <p:cNvPicPr preferRelativeResize="0"/>
          <p:nvPr/>
        </p:nvPicPr>
        <p:blipFill>
          <a:blip r:embed="rId4">
            <a:alphaModFix/>
          </a:blip>
          <a:stretch>
            <a:fillRect/>
          </a:stretch>
        </p:blipFill>
        <p:spPr>
          <a:xfrm>
            <a:off x="148991" y="1730645"/>
            <a:ext cx="3964417" cy="2535956"/>
          </a:xfrm>
          <a:prstGeom prst="rect">
            <a:avLst/>
          </a:prstGeom>
          <a:noFill/>
          <a:ln>
            <a:noFill/>
          </a:ln>
        </p:spPr>
      </p:pic>
      <p:pic>
        <p:nvPicPr>
          <p:cNvPr descr="preencoded.png" id="409" name="Google Shape;409;p39"/>
          <p:cNvPicPr preferRelativeResize="0"/>
          <p:nvPr/>
        </p:nvPicPr>
        <p:blipFill rotWithShape="1">
          <a:blip r:embed="rId5">
            <a:alphaModFix/>
          </a:blip>
          <a:srcRect b="0" l="0" r="0" t="0"/>
          <a:stretch/>
        </p:blipFill>
        <p:spPr>
          <a:xfrm rot="-5371603">
            <a:off x="4245531" y="2702023"/>
            <a:ext cx="431890" cy="172756"/>
          </a:xfrm>
          <a:prstGeom prst="rect">
            <a:avLst/>
          </a:prstGeom>
          <a:noFill/>
          <a:ln>
            <a:noFill/>
          </a:ln>
        </p:spPr>
      </p:pic>
      <p:pic>
        <p:nvPicPr>
          <p:cNvPr id="410" name="Google Shape;410;p39"/>
          <p:cNvPicPr preferRelativeResize="0"/>
          <p:nvPr/>
        </p:nvPicPr>
        <p:blipFill>
          <a:blip r:embed="rId6">
            <a:alphaModFix/>
          </a:blip>
          <a:stretch>
            <a:fillRect/>
          </a:stretch>
        </p:blipFill>
        <p:spPr>
          <a:xfrm>
            <a:off x="4891581" y="1363244"/>
            <a:ext cx="4060865" cy="3422329"/>
          </a:xfrm>
          <a:prstGeom prst="rect">
            <a:avLst/>
          </a:prstGeom>
          <a:noFill/>
          <a:ln>
            <a:noFill/>
          </a:ln>
        </p:spPr>
      </p:pic>
      <p:sp>
        <p:nvSpPr>
          <p:cNvPr id="411" name="Google Shape;411;p39"/>
          <p:cNvSpPr/>
          <p:nvPr/>
        </p:nvSpPr>
        <p:spPr>
          <a:xfrm>
            <a:off x="-218783" y="4379769"/>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lang="ja" sz="1100">
                <a:solidFill>
                  <a:srgbClr val="FF0000"/>
                </a:solidFill>
                <a:latin typeface="Noto Sans JP"/>
                <a:ea typeface="Noto Sans JP"/>
                <a:cs typeface="Noto Sans JP"/>
                <a:sym typeface="Noto Sans JP"/>
              </a:rPr>
              <a:t>打ち合わせの帰りの車中でだらだら会議内容を話すと、、</a:t>
            </a:r>
            <a:endParaRPr sz="1100">
              <a:solidFill>
                <a:schemeClr val="dk1"/>
              </a:solidFill>
              <a:latin typeface="Calibri"/>
              <a:ea typeface="Calibri"/>
              <a:cs typeface="Calibri"/>
              <a:sym typeface="Calibri"/>
            </a:endParaRPr>
          </a:p>
        </p:txBody>
      </p:sp>
      <p:sp>
        <p:nvSpPr>
          <p:cNvPr id="412" name="Google Shape;412;p39"/>
          <p:cNvSpPr/>
          <p:nvPr/>
        </p:nvSpPr>
        <p:spPr>
          <a:xfrm>
            <a:off x="4481181" y="4828296"/>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None/>
            </a:pPr>
            <a:r>
              <a:rPr b="1" lang="ja" sz="1100">
                <a:solidFill>
                  <a:srgbClr val="FF0000"/>
                </a:solidFill>
                <a:latin typeface="Noto Sans JP"/>
                <a:ea typeface="Noto Sans JP"/>
                <a:cs typeface="Noto Sans JP"/>
                <a:sym typeface="Noto Sans JP"/>
              </a:rPr>
              <a:t>議事録作ってくれる</a:t>
            </a:r>
            <a:endParaRPr sz="1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preencoded.png" id="75" name="Google Shape;75;p16"/>
          <p:cNvPicPr preferRelativeResize="0"/>
          <p:nvPr/>
        </p:nvPicPr>
        <p:blipFill rotWithShape="1">
          <a:blip r:embed="rId3">
            <a:alphaModFix/>
          </a:blip>
          <a:srcRect b="0" l="0" r="0" t="0"/>
          <a:stretch/>
        </p:blipFill>
        <p:spPr>
          <a:xfrm>
            <a:off x="203200" y="1626562"/>
            <a:ext cx="2772000" cy="1939600"/>
          </a:xfrm>
          <a:prstGeom prst="rect">
            <a:avLst/>
          </a:prstGeom>
          <a:noFill/>
          <a:ln>
            <a:noFill/>
          </a:ln>
        </p:spPr>
      </p:pic>
      <p:pic>
        <p:nvPicPr>
          <p:cNvPr descr="preencoded.png" id="76" name="Google Shape;76;p16"/>
          <p:cNvPicPr preferRelativeResize="0"/>
          <p:nvPr/>
        </p:nvPicPr>
        <p:blipFill rotWithShape="1">
          <a:blip r:embed="rId3">
            <a:alphaModFix/>
          </a:blip>
          <a:srcRect b="0" l="0" r="0" t="0"/>
          <a:stretch/>
        </p:blipFill>
        <p:spPr>
          <a:xfrm>
            <a:off x="3179850" y="1626562"/>
            <a:ext cx="2772000" cy="1939600"/>
          </a:xfrm>
          <a:prstGeom prst="rect">
            <a:avLst/>
          </a:prstGeom>
          <a:noFill/>
          <a:ln>
            <a:noFill/>
          </a:ln>
        </p:spPr>
      </p:pic>
      <p:pic>
        <p:nvPicPr>
          <p:cNvPr descr="preencoded.png" id="77" name="Google Shape;77;p16"/>
          <p:cNvPicPr preferRelativeResize="0"/>
          <p:nvPr/>
        </p:nvPicPr>
        <p:blipFill rotWithShape="1">
          <a:blip r:embed="rId3">
            <a:alphaModFix/>
          </a:blip>
          <a:srcRect b="0" l="0" r="0" t="0"/>
          <a:stretch/>
        </p:blipFill>
        <p:spPr>
          <a:xfrm>
            <a:off x="6156500" y="1626562"/>
            <a:ext cx="2772000" cy="1939600"/>
          </a:xfrm>
          <a:prstGeom prst="rect">
            <a:avLst/>
          </a:prstGeom>
          <a:noFill/>
          <a:ln>
            <a:noFill/>
          </a:ln>
        </p:spPr>
      </p:pic>
      <p:cxnSp>
        <p:nvCxnSpPr>
          <p:cNvPr id="78" name="Google Shape;78;p16"/>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79" name="Google Shape;79;p16"/>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80" name="Google Shape;80;p16"/>
          <p:cNvSpPr/>
          <p:nvPr/>
        </p:nvSpPr>
        <p:spPr>
          <a:xfrm>
            <a:off x="283418" y="213093"/>
            <a:ext cx="5600700" cy="186900"/>
          </a:xfrm>
          <a:prstGeom prst="rect">
            <a:avLst/>
          </a:prstGeom>
          <a:noFill/>
          <a:ln>
            <a:noFill/>
          </a:ln>
        </p:spPr>
        <p:txBody>
          <a:bodyPr anchorCtr="0" anchor="ctr" bIns="45700" lIns="91425" spcFirstLastPara="1" rIns="91425" wrap="square" tIns="45700">
            <a:noAutofit/>
          </a:bodyPr>
          <a:lstStyle/>
          <a:p>
            <a:pPr indent="0" lvl="0" marL="0" marR="0" rtl="0" algn="l">
              <a:lnSpc>
                <a:spcPct val="146666"/>
              </a:lnSpc>
              <a:spcBef>
                <a:spcPts val="0"/>
              </a:spcBef>
              <a:spcAft>
                <a:spcPts val="0"/>
              </a:spcAft>
              <a:buNone/>
            </a:pPr>
            <a:r>
              <a:rPr b="1" lang="ja" sz="1500">
                <a:solidFill>
                  <a:srgbClr val="434343"/>
                </a:solidFill>
                <a:latin typeface="Noto Sans JP"/>
                <a:ea typeface="Noto Sans JP"/>
                <a:cs typeface="Noto Sans JP"/>
                <a:sym typeface="Noto Sans JP"/>
              </a:rPr>
              <a:t>仕事内容紹介</a:t>
            </a:r>
            <a:endParaRPr b="1" sz="1500">
              <a:solidFill>
                <a:srgbClr val="434343"/>
              </a:solidFill>
              <a:latin typeface="Calibri"/>
              <a:ea typeface="Calibri"/>
              <a:cs typeface="Calibri"/>
              <a:sym typeface="Calibri"/>
            </a:endParaRPr>
          </a:p>
        </p:txBody>
      </p:sp>
      <p:sp>
        <p:nvSpPr>
          <p:cNvPr id="81" name="Google Shape;81;p16"/>
          <p:cNvSpPr/>
          <p:nvPr/>
        </p:nvSpPr>
        <p:spPr>
          <a:xfrm>
            <a:off x="220550" y="157550"/>
            <a:ext cx="21900" cy="276300"/>
          </a:xfrm>
          <a:prstGeom prst="rect">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p:nvPr/>
        </p:nvSpPr>
        <p:spPr>
          <a:xfrm>
            <a:off x="203200" y="1158175"/>
            <a:ext cx="2772000" cy="471300"/>
          </a:xfrm>
          <a:prstGeom prst="rect">
            <a:avLst/>
          </a:prstGeom>
          <a:solidFill>
            <a:srgbClr val="00AFB2"/>
          </a:solidFill>
          <a:ln>
            <a:noFill/>
          </a:ln>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None/>
            </a:pPr>
            <a:r>
              <a:rPr b="1" i="0" lang="ja" sz="1200">
                <a:solidFill>
                  <a:srgbClr val="FFFFFF"/>
                </a:solidFill>
                <a:latin typeface="Noto Sans JP"/>
                <a:ea typeface="Noto Sans JP"/>
                <a:cs typeface="Noto Sans JP"/>
                <a:sym typeface="Noto Sans JP"/>
              </a:rPr>
              <a:t>①</a:t>
            </a:r>
            <a:r>
              <a:rPr b="1" lang="ja" sz="1200">
                <a:solidFill>
                  <a:srgbClr val="FFFFFF"/>
                </a:solidFill>
                <a:latin typeface="Noto Sans JP"/>
                <a:ea typeface="Noto Sans JP"/>
                <a:cs typeface="Noto Sans JP"/>
                <a:sym typeface="Noto Sans JP"/>
              </a:rPr>
              <a:t>水産事業者向けITコンサルティング</a:t>
            </a:r>
            <a:endParaRPr b="1" sz="1200">
              <a:solidFill>
                <a:srgbClr val="FFFFFF"/>
              </a:solidFill>
              <a:latin typeface="Noto Sans JP"/>
              <a:ea typeface="Noto Sans JP"/>
              <a:cs typeface="Noto Sans JP"/>
              <a:sym typeface="Noto Sans JP"/>
            </a:endParaRPr>
          </a:p>
        </p:txBody>
      </p:sp>
      <p:sp>
        <p:nvSpPr>
          <p:cNvPr id="83" name="Google Shape;83;p16"/>
          <p:cNvSpPr/>
          <p:nvPr/>
        </p:nvSpPr>
        <p:spPr>
          <a:xfrm>
            <a:off x="3179850" y="1158175"/>
            <a:ext cx="2772000" cy="471300"/>
          </a:xfrm>
          <a:prstGeom prst="rect">
            <a:avLst/>
          </a:prstGeom>
          <a:solidFill>
            <a:srgbClr val="00AFB2"/>
          </a:solidFill>
          <a:ln>
            <a:noFill/>
          </a:ln>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None/>
            </a:pPr>
            <a:r>
              <a:rPr b="1" lang="ja" sz="1200">
                <a:solidFill>
                  <a:srgbClr val="FFFFFF"/>
                </a:solidFill>
                <a:latin typeface="Noto Sans JP"/>
                <a:ea typeface="Noto Sans JP"/>
                <a:cs typeface="Noto Sans JP"/>
                <a:sym typeface="Noto Sans JP"/>
              </a:rPr>
              <a:t>②DX分科会の企画、運営</a:t>
            </a:r>
            <a:endParaRPr sz="1200">
              <a:solidFill>
                <a:srgbClr val="FFFFFF"/>
              </a:solidFill>
              <a:latin typeface="Noto Sans JP"/>
              <a:ea typeface="Noto Sans JP"/>
              <a:cs typeface="Noto Sans JP"/>
              <a:sym typeface="Noto Sans JP"/>
            </a:endParaRPr>
          </a:p>
        </p:txBody>
      </p:sp>
      <p:sp>
        <p:nvSpPr>
          <p:cNvPr id="84" name="Google Shape;84;p16"/>
          <p:cNvSpPr/>
          <p:nvPr/>
        </p:nvSpPr>
        <p:spPr>
          <a:xfrm>
            <a:off x="6156500" y="1158175"/>
            <a:ext cx="2772000" cy="471300"/>
          </a:xfrm>
          <a:prstGeom prst="rect">
            <a:avLst/>
          </a:prstGeom>
          <a:solidFill>
            <a:srgbClr val="00AFB2"/>
          </a:solidFill>
          <a:ln>
            <a:noFill/>
          </a:ln>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None/>
            </a:pPr>
            <a:r>
              <a:rPr b="1" lang="ja" sz="1200">
                <a:solidFill>
                  <a:srgbClr val="FFFFFF"/>
                </a:solidFill>
                <a:latin typeface="Noto Sans JP"/>
                <a:ea typeface="Noto Sans JP"/>
                <a:cs typeface="Noto Sans JP"/>
                <a:sym typeface="Noto Sans JP"/>
              </a:rPr>
              <a:t>③生成AI活用の支援</a:t>
            </a:r>
            <a:endParaRPr b="1" sz="1200">
              <a:solidFill>
                <a:srgbClr val="FFFFFF"/>
              </a:solidFill>
              <a:latin typeface="Noto Sans JP"/>
              <a:ea typeface="Noto Sans JP"/>
              <a:cs typeface="Noto Sans JP"/>
              <a:sym typeface="Noto Sans JP"/>
            </a:endParaRPr>
          </a:p>
        </p:txBody>
      </p:sp>
      <p:sp>
        <p:nvSpPr>
          <p:cNvPr id="85" name="Google Shape;85;p16"/>
          <p:cNvSpPr/>
          <p:nvPr/>
        </p:nvSpPr>
        <p:spPr>
          <a:xfrm>
            <a:off x="871274" y="4486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lang="ja" sz="1600">
                <a:solidFill>
                  <a:srgbClr val="434343"/>
                </a:solidFill>
                <a:latin typeface="Noto Sans JP"/>
                <a:ea typeface="Noto Sans JP"/>
                <a:cs typeface="Noto Sans JP"/>
                <a:sym typeface="Noto Sans JP"/>
              </a:rPr>
              <a:t>主に水産事業者の業務改善の支援を行っています。</a:t>
            </a:r>
            <a:endParaRPr b="0" i="0" sz="1600" u="none" cap="none" strike="noStrike">
              <a:solidFill>
                <a:srgbClr val="434343"/>
              </a:solidFill>
              <a:latin typeface="Calibri"/>
              <a:ea typeface="Calibri"/>
              <a:cs typeface="Calibri"/>
              <a:sym typeface="Calibri"/>
            </a:endParaRPr>
          </a:p>
        </p:txBody>
      </p:sp>
      <p:pic>
        <p:nvPicPr>
          <p:cNvPr id="86" name="Google Shape;86;p16"/>
          <p:cNvPicPr preferRelativeResize="0"/>
          <p:nvPr/>
        </p:nvPicPr>
        <p:blipFill>
          <a:blip r:embed="rId4">
            <a:alphaModFix/>
          </a:blip>
          <a:stretch>
            <a:fillRect/>
          </a:stretch>
        </p:blipFill>
        <p:spPr>
          <a:xfrm>
            <a:off x="3186078" y="1701557"/>
            <a:ext cx="2772000" cy="1814570"/>
          </a:xfrm>
          <a:prstGeom prst="rect">
            <a:avLst/>
          </a:prstGeom>
          <a:noFill/>
          <a:ln>
            <a:noFill/>
          </a:ln>
        </p:spPr>
      </p:pic>
      <p:pic>
        <p:nvPicPr>
          <p:cNvPr id="87" name="Google Shape;87;p16"/>
          <p:cNvPicPr preferRelativeResize="0"/>
          <p:nvPr/>
        </p:nvPicPr>
        <p:blipFill rotWithShape="1">
          <a:blip r:embed="rId5">
            <a:alphaModFix/>
          </a:blip>
          <a:srcRect b="0" l="0" r="0" t="12049"/>
          <a:stretch/>
        </p:blipFill>
        <p:spPr>
          <a:xfrm>
            <a:off x="6156500" y="1706009"/>
            <a:ext cx="2772000" cy="1814575"/>
          </a:xfrm>
          <a:prstGeom prst="rect">
            <a:avLst/>
          </a:prstGeom>
          <a:noFill/>
          <a:ln>
            <a:noFill/>
          </a:ln>
        </p:spPr>
      </p:pic>
      <p:pic>
        <p:nvPicPr>
          <p:cNvPr id="88" name="Google Shape;88;p16"/>
          <p:cNvPicPr preferRelativeResize="0"/>
          <p:nvPr/>
        </p:nvPicPr>
        <p:blipFill>
          <a:blip r:embed="rId6">
            <a:alphaModFix/>
          </a:blip>
          <a:stretch>
            <a:fillRect/>
          </a:stretch>
        </p:blipFill>
        <p:spPr>
          <a:xfrm>
            <a:off x="374317" y="1716575"/>
            <a:ext cx="1067942" cy="1793425"/>
          </a:xfrm>
          <a:prstGeom prst="rect">
            <a:avLst/>
          </a:prstGeom>
          <a:noFill/>
          <a:ln cap="flat" cmpd="sng" w="9525">
            <a:solidFill>
              <a:schemeClr val="dk2"/>
            </a:solidFill>
            <a:prstDash val="solid"/>
            <a:round/>
            <a:headEnd len="sm" w="sm" type="none"/>
            <a:tailEnd len="sm" w="sm" type="none"/>
          </a:ln>
        </p:spPr>
      </p:pic>
      <p:pic>
        <p:nvPicPr>
          <p:cNvPr id="89" name="Google Shape;89;p16"/>
          <p:cNvPicPr preferRelativeResize="0"/>
          <p:nvPr/>
        </p:nvPicPr>
        <p:blipFill rotWithShape="1">
          <a:blip r:embed="rId7">
            <a:alphaModFix/>
          </a:blip>
          <a:srcRect b="0" l="0" r="0" t="9371"/>
          <a:stretch/>
        </p:blipFill>
        <p:spPr>
          <a:xfrm>
            <a:off x="1822125" y="1725850"/>
            <a:ext cx="1067925" cy="1741025"/>
          </a:xfrm>
          <a:prstGeom prst="rect">
            <a:avLst/>
          </a:prstGeom>
          <a:noFill/>
          <a:ln cap="flat" cmpd="sng" w="9525">
            <a:solidFill>
              <a:schemeClr val="dk2"/>
            </a:solidFill>
            <a:prstDash val="solid"/>
            <a:round/>
            <a:headEnd len="sm" w="sm" type="none"/>
            <a:tailEnd len="sm" w="sm" type="none"/>
          </a:ln>
        </p:spPr>
      </p:pic>
      <p:sp>
        <p:nvSpPr>
          <p:cNvPr id="90" name="Google Shape;90;p16"/>
          <p:cNvSpPr txBox="1"/>
          <p:nvPr/>
        </p:nvSpPr>
        <p:spPr>
          <a:xfrm>
            <a:off x="3192350" y="3563250"/>
            <a:ext cx="2772000" cy="915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ja" sz="1000">
                <a:solidFill>
                  <a:srgbClr val="434343"/>
                </a:solidFill>
                <a:latin typeface="Noto Sans JP"/>
                <a:ea typeface="Noto Sans JP"/>
                <a:cs typeface="Noto Sans JP"/>
                <a:sym typeface="Noto Sans JP"/>
              </a:rPr>
              <a:t>複数社間で知見を共有したり、共同でプロダクト開発することで、地域産業および業界全体で見たときの課題解決のコストを最小化することを目的に分科会を実施。</a:t>
            </a:r>
            <a:endParaRPr sz="1000"/>
          </a:p>
        </p:txBody>
      </p:sp>
      <p:sp>
        <p:nvSpPr>
          <p:cNvPr id="91" name="Google Shape;91;p16"/>
          <p:cNvSpPr txBox="1"/>
          <p:nvPr/>
        </p:nvSpPr>
        <p:spPr>
          <a:xfrm>
            <a:off x="6147494" y="3563250"/>
            <a:ext cx="2772000" cy="1108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ja" sz="1000">
                <a:solidFill>
                  <a:srgbClr val="434343"/>
                </a:solidFill>
                <a:latin typeface="Noto Sans JP"/>
                <a:ea typeface="Noto Sans JP"/>
                <a:cs typeface="Noto Sans JP"/>
                <a:sym typeface="Noto Sans JP"/>
              </a:rPr>
              <a:t>近年ニーズが増えている生成AI活用について、勉強会を企画したり、チャットツールでいつでも質問を受け付ける体制を作ることで、水産企業内における生成AI活用推進をサポート。</a:t>
            </a:r>
            <a:endParaRPr sz="1000"/>
          </a:p>
        </p:txBody>
      </p:sp>
      <p:sp>
        <p:nvSpPr>
          <p:cNvPr id="92" name="Google Shape;92;p16"/>
          <p:cNvSpPr txBox="1"/>
          <p:nvPr/>
        </p:nvSpPr>
        <p:spPr>
          <a:xfrm>
            <a:off x="203200" y="3555813"/>
            <a:ext cx="2772000" cy="1108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ja" sz="1000">
                <a:solidFill>
                  <a:srgbClr val="434343"/>
                </a:solidFill>
                <a:latin typeface="Noto Sans JP"/>
                <a:ea typeface="Noto Sans JP"/>
                <a:cs typeface="Noto Sans JP"/>
                <a:sym typeface="Noto Sans JP"/>
              </a:rPr>
              <a:t>水産事業者のバックオフィスの業務改善支援やプロダクト開発、システムの保守運用まで一気通貫でサポート。</a:t>
            </a:r>
            <a:endParaRPr b="1" sz="1000">
              <a:solidFill>
                <a:srgbClr val="434343"/>
              </a:solidFill>
              <a:latin typeface="Noto Sans JP"/>
              <a:ea typeface="Noto Sans JP"/>
              <a:cs typeface="Noto Sans JP"/>
              <a:sym typeface="Noto Sans JP"/>
            </a:endParaRPr>
          </a:p>
          <a:p>
            <a:pPr indent="0" lvl="0" marL="0" rtl="0" algn="l">
              <a:lnSpc>
                <a:spcPct val="125000"/>
              </a:lnSpc>
              <a:spcBef>
                <a:spcPts val="0"/>
              </a:spcBef>
              <a:spcAft>
                <a:spcPts val="0"/>
              </a:spcAft>
              <a:buClr>
                <a:schemeClr val="dk1"/>
              </a:buClr>
              <a:buSzPts val="1100"/>
              <a:buFont typeface="Arial"/>
              <a:buNone/>
            </a:pPr>
            <a:r>
              <a:rPr b="1" lang="ja" sz="1000">
                <a:solidFill>
                  <a:srgbClr val="434343"/>
                </a:solidFill>
                <a:latin typeface="Noto Sans JP"/>
                <a:ea typeface="Noto Sans JP"/>
                <a:cs typeface="Noto Sans JP"/>
                <a:sym typeface="Noto Sans JP"/>
              </a:rPr>
              <a:t>これまで漁業者、水産加工会社併せて約20社の事業者を支援。</a:t>
            </a:r>
            <a:endParaRPr b="1" sz="1000">
              <a:solidFill>
                <a:srgbClr val="434343"/>
              </a:solidFill>
              <a:latin typeface="Noto Sans JP"/>
              <a:ea typeface="Noto Sans JP"/>
              <a:cs typeface="Noto Sans JP"/>
              <a:sym typeface="Noto Sans J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id="98" name="Google Shape;98;p17"/>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勉強会</a:t>
            </a:r>
            <a:r>
              <a:rPr b="1" lang="ja" sz="1200">
                <a:solidFill>
                  <a:srgbClr val="434343"/>
                </a:solidFill>
                <a:latin typeface="Noto Sans JP"/>
                <a:ea typeface="Noto Sans JP"/>
                <a:cs typeface="Noto Sans JP"/>
                <a:sym typeface="Noto Sans JP"/>
              </a:rPr>
              <a:t>実施の背景</a:t>
            </a:r>
            <a:endParaRPr b="1" sz="1500">
              <a:solidFill>
                <a:srgbClr val="434343"/>
              </a:solidFill>
              <a:latin typeface="Noto Sans JP"/>
              <a:ea typeface="Noto Sans JP"/>
              <a:cs typeface="Noto Sans JP"/>
              <a:sym typeface="Noto Sans JP"/>
            </a:endParaRPr>
          </a:p>
        </p:txBody>
      </p:sp>
      <p:pic>
        <p:nvPicPr>
          <p:cNvPr descr="preencoded.png" id="99" name="Google Shape;99;p17"/>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00" name="Google Shape;100;p17"/>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01" name="Google Shape;101;p17"/>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02" name="Google Shape;102;p17"/>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最近、業務改善のご支援に入った企業で生まれた事例を他の企業へ</a:t>
            </a:r>
            <a:endParaRPr b="1" sz="1600">
              <a:solidFill>
                <a:srgbClr val="434343"/>
              </a:solidFill>
              <a:latin typeface="Noto Sans JP"/>
              <a:ea typeface="Noto Sans JP"/>
              <a:cs typeface="Noto Sans JP"/>
              <a:sym typeface="Noto Sans JP"/>
            </a:endParaRPr>
          </a:p>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横展開することや、当社経由で知見を共有する機会が増加</a:t>
            </a:r>
            <a:endParaRPr b="1" sz="1600">
              <a:solidFill>
                <a:srgbClr val="434343"/>
              </a:solidFill>
              <a:latin typeface="Noto Sans JP"/>
              <a:ea typeface="Noto Sans JP"/>
              <a:cs typeface="Noto Sans JP"/>
              <a:sym typeface="Noto Sans JP"/>
            </a:endParaRPr>
          </a:p>
        </p:txBody>
      </p:sp>
      <p:pic>
        <p:nvPicPr>
          <p:cNvPr id="103" name="Google Shape;103;p17"/>
          <p:cNvPicPr preferRelativeResize="0"/>
          <p:nvPr/>
        </p:nvPicPr>
        <p:blipFill>
          <a:blip r:embed="rId4">
            <a:alphaModFix/>
          </a:blip>
          <a:stretch>
            <a:fillRect/>
          </a:stretch>
        </p:blipFill>
        <p:spPr>
          <a:xfrm>
            <a:off x="1707750" y="3237729"/>
            <a:ext cx="1045250" cy="1045250"/>
          </a:xfrm>
          <a:prstGeom prst="rect">
            <a:avLst/>
          </a:prstGeom>
          <a:noFill/>
          <a:ln>
            <a:noFill/>
          </a:ln>
        </p:spPr>
      </p:pic>
      <p:pic>
        <p:nvPicPr>
          <p:cNvPr id="104" name="Google Shape;104;p17"/>
          <p:cNvPicPr preferRelativeResize="0"/>
          <p:nvPr/>
        </p:nvPicPr>
        <p:blipFill>
          <a:blip r:embed="rId5">
            <a:alphaModFix/>
          </a:blip>
          <a:stretch>
            <a:fillRect/>
          </a:stretch>
        </p:blipFill>
        <p:spPr>
          <a:xfrm>
            <a:off x="1707750" y="1513604"/>
            <a:ext cx="1045250" cy="1045250"/>
          </a:xfrm>
          <a:prstGeom prst="rect">
            <a:avLst/>
          </a:prstGeom>
          <a:noFill/>
          <a:ln>
            <a:noFill/>
          </a:ln>
        </p:spPr>
      </p:pic>
      <p:pic>
        <p:nvPicPr>
          <p:cNvPr id="105" name="Google Shape;105;p17"/>
          <p:cNvPicPr preferRelativeResize="0"/>
          <p:nvPr/>
        </p:nvPicPr>
        <p:blipFill>
          <a:blip r:embed="rId6">
            <a:alphaModFix/>
          </a:blip>
          <a:stretch>
            <a:fillRect/>
          </a:stretch>
        </p:blipFill>
        <p:spPr>
          <a:xfrm>
            <a:off x="6160475" y="1513606"/>
            <a:ext cx="1045250" cy="1045250"/>
          </a:xfrm>
          <a:prstGeom prst="rect">
            <a:avLst/>
          </a:prstGeom>
          <a:noFill/>
          <a:ln>
            <a:noFill/>
          </a:ln>
        </p:spPr>
      </p:pic>
      <p:pic>
        <p:nvPicPr>
          <p:cNvPr id="106" name="Google Shape;106;p17"/>
          <p:cNvPicPr preferRelativeResize="0"/>
          <p:nvPr/>
        </p:nvPicPr>
        <p:blipFill>
          <a:blip r:embed="rId7">
            <a:alphaModFix/>
          </a:blip>
          <a:stretch>
            <a:fillRect/>
          </a:stretch>
        </p:blipFill>
        <p:spPr>
          <a:xfrm>
            <a:off x="6134225" y="3211483"/>
            <a:ext cx="1097750" cy="1097750"/>
          </a:xfrm>
          <a:prstGeom prst="rect">
            <a:avLst/>
          </a:prstGeom>
          <a:noFill/>
          <a:ln>
            <a:noFill/>
          </a:ln>
        </p:spPr>
      </p:pic>
      <p:pic>
        <p:nvPicPr>
          <p:cNvPr id="107" name="Google Shape;107;p17"/>
          <p:cNvPicPr preferRelativeResize="0"/>
          <p:nvPr/>
        </p:nvPicPr>
        <p:blipFill>
          <a:blip r:embed="rId8">
            <a:alphaModFix/>
          </a:blip>
          <a:stretch>
            <a:fillRect/>
          </a:stretch>
        </p:blipFill>
        <p:spPr>
          <a:xfrm>
            <a:off x="3884450" y="2092302"/>
            <a:ext cx="1266825" cy="1533525"/>
          </a:xfrm>
          <a:prstGeom prst="rect">
            <a:avLst/>
          </a:prstGeom>
          <a:noFill/>
          <a:ln>
            <a:noFill/>
          </a:ln>
        </p:spPr>
      </p:pic>
      <p:sp>
        <p:nvSpPr>
          <p:cNvPr id="108" name="Google Shape;108;p17"/>
          <p:cNvSpPr/>
          <p:nvPr/>
        </p:nvSpPr>
        <p:spPr>
          <a:xfrm rot="1668735">
            <a:off x="2945960" y="2203237"/>
            <a:ext cx="819803" cy="393463"/>
          </a:xfrm>
          <a:prstGeom prst="leftRightArrow">
            <a:avLst>
              <a:gd fmla="val 50000" name="adj1"/>
              <a:gd fmla="val 50000" name="adj2"/>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p:nvPr/>
        </p:nvSpPr>
        <p:spPr>
          <a:xfrm rot="1668735">
            <a:off x="5269985" y="3406237"/>
            <a:ext cx="819803" cy="393463"/>
          </a:xfrm>
          <a:prstGeom prst="leftRightArrow">
            <a:avLst>
              <a:gd fmla="val 50000" name="adj1"/>
              <a:gd fmla="val 50000" name="adj2"/>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7"/>
          <p:cNvSpPr/>
          <p:nvPr/>
        </p:nvSpPr>
        <p:spPr>
          <a:xfrm flipH="1" rot="-1668735">
            <a:off x="5269985" y="2203237"/>
            <a:ext cx="819803" cy="393463"/>
          </a:xfrm>
          <a:prstGeom prst="leftRightArrow">
            <a:avLst>
              <a:gd fmla="val 50000" name="adj1"/>
              <a:gd fmla="val 50000" name="adj2"/>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flipH="1" rot="-1668735">
            <a:off x="2945960" y="3406237"/>
            <a:ext cx="819803" cy="393463"/>
          </a:xfrm>
          <a:prstGeom prst="leftRightArrow">
            <a:avLst>
              <a:gd fmla="val 50000" name="adj1"/>
              <a:gd fmla="val 50000" name="adj2"/>
            </a:avLst>
          </a:prstGeom>
          <a:solidFill>
            <a:srgbClr val="00AFB2"/>
          </a:solidFill>
          <a:ln cap="flat" cmpd="sng" w="9525">
            <a:solidFill>
              <a:srgbClr val="00A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7"/>
          <p:cNvSpPr/>
          <p:nvPr/>
        </p:nvSpPr>
        <p:spPr>
          <a:xfrm>
            <a:off x="7549550" y="1722731"/>
            <a:ext cx="1350300" cy="627000"/>
          </a:xfrm>
          <a:prstGeom prst="wedgeRectCallout">
            <a:avLst>
              <a:gd fmla="val -71247" name="adj1"/>
              <a:gd fmla="val 1703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0000"/>
                </a:solidFill>
                <a:latin typeface="Noto Sans JP"/>
                <a:ea typeface="Noto Sans JP"/>
                <a:cs typeface="Noto Sans JP"/>
                <a:sym typeface="Noto Sans JP"/>
              </a:rPr>
              <a:t>生成AIの</a:t>
            </a:r>
            <a:endParaRPr b="1" sz="1200">
              <a:solidFill>
                <a:srgbClr val="FF0000"/>
              </a:solidFill>
              <a:latin typeface="Noto Sans JP"/>
              <a:ea typeface="Noto Sans JP"/>
              <a:cs typeface="Noto Sans JP"/>
              <a:sym typeface="Noto Sans JP"/>
            </a:endParaRPr>
          </a:p>
          <a:p>
            <a:pPr indent="0" lvl="0" marL="0" rtl="0" algn="ctr">
              <a:spcBef>
                <a:spcPts val="0"/>
              </a:spcBef>
              <a:spcAft>
                <a:spcPts val="0"/>
              </a:spcAft>
              <a:buNone/>
            </a:pPr>
            <a:r>
              <a:rPr b="1" lang="ja" sz="1200">
                <a:solidFill>
                  <a:srgbClr val="FF0000"/>
                </a:solidFill>
                <a:latin typeface="Noto Sans JP"/>
                <a:ea typeface="Noto Sans JP"/>
                <a:cs typeface="Noto Sans JP"/>
                <a:sym typeface="Noto Sans JP"/>
              </a:rPr>
              <a:t>勉強会したい</a:t>
            </a:r>
            <a:endParaRPr b="1" sz="1200">
              <a:solidFill>
                <a:srgbClr val="FF0000"/>
              </a:solidFill>
              <a:latin typeface="Noto Sans JP"/>
              <a:ea typeface="Noto Sans JP"/>
              <a:cs typeface="Noto Sans JP"/>
              <a:sym typeface="Noto Sans JP"/>
            </a:endParaRPr>
          </a:p>
        </p:txBody>
      </p:sp>
      <p:sp>
        <p:nvSpPr>
          <p:cNvPr id="113" name="Google Shape;113;p17"/>
          <p:cNvSpPr/>
          <p:nvPr/>
        </p:nvSpPr>
        <p:spPr>
          <a:xfrm>
            <a:off x="7587850" y="3237731"/>
            <a:ext cx="1350300" cy="836100"/>
          </a:xfrm>
          <a:prstGeom prst="wedgeRectCallout">
            <a:avLst>
              <a:gd fmla="val -78569" name="adj1"/>
              <a:gd fmla="val 93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latin typeface="Noto Sans JP"/>
                <a:ea typeface="Noto Sans JP"/>
                <a:cs typeface="Noto Sans JP"/>
                <a:sym typeface="Noto Sans JP"/>
              </a:rPr>
              <a:t>B社が使ってるツールって実際どう？</a:t>
            </a:r>
            <a:endParaRPr b="1" sz="1200">
              <a:latin typeface="Noto Sans JP"/>
              <a:ea typeface="Noto Sans JP"/>
              <a:cs typeface="Noto Sans JP"/>
              <a:sym typeface="Noto Sans JP"/>
            </a:endParaRPr>
          </a:p>
        </p:txBody>
      </p:sp>
      <p:sp>
        <p:nvSpPr>
          <p:cNvPr id="114" name="Google Shape;114;p17"/>
          <p:cNvSpPr/>
          <p:nvPr/>
        </p:nvSpPr>
        <p:spPr>
          <a:xfrm>
            <a:off x="135875" y="3342306"/>
            <a:ext cx="1350300" cy="836100"/>
          </a:xfrm>
          <a:prstGeom prst="wedgeRectCallout">
            <a:avLst>
              <a:gd fmla="val 70599" name="adj1"/>
              <a:gd fmla="val 70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latin typeface="Noto Sans JP"/>
                <a:ea typeface="Noto Sans JP"/>
                <a:cs typeface="Noto Sans JP"/>
                <a:sym typeface="Noto Sans JP"/>
              </a:rPr>
              <a:t>A社と同じように在庫管理の</a:t>
            </a:r>
            <a:endParaRPr b="1" sz="1200">
              <a:latin typeface="Noto Sans JP"/>
              <a:ea typeface="Noto Sans JP"/>
              <a:cs typeface="Noto Sans JP"/>
              <a:sym typeface="Noto Sans JP"/>
            </a:endParaRPr>
          </a:p>
          <a:p>
            <a:pPr indent="0" lvl="0" marL="0" rtl="0" algn="ctr">
              <a:spcBef>
                <a:spcPts val="0"/>
              </a:spcBef>
              <a:spcAft>
                <a:spcPts val="0"/>
              </a:spcAft>
              <a:buNone/>
            </a:pPr>
            <a:r>
              <a:rPr b="1" lang="ja" sz="1200">
                <a:latin typeface="Noto Sans JP"/>
                <a:ea typeface="Noto Sans JP"/>
                <a:cs typeface="Noto Sans JP"/>
                <a:sym typeface="Noto Sans JP"/>
              </a:rPr>
              <a:t>アプリ入れたい</a:t>
            </a:r>
            <a:endParaRPr b="1" sz="1200">
              <a:latin typeface="Noto Sans JP"/>
              <a:ea typeface="Noto Sans JP"/>
              <a:cs typeface="Noto Sans JP"/>
              <a:sym typeface="Noto Sans JP"/>
            </a:endParaRPr>
          </a:p>
        </p:txBody>
      </p:sp>
      <p:sp>
        <p:nvSpPr>
          <p:cNvPr id="115" name="Google Shape;115;p17"/>
          <p:cNvSpPr/>
          <p:nvPr/>
        </p:nvSpPr>
        <p:spPr>
          <a:xfrm>
            <a:off x="135875" y="3342306"/>
            <a:ext cx="1350300" cy="836100"/>
          </a:xfrm>
          <a:prstGeom prst="wedgeRectCallout">
            <a:avLst>
              <a:gd fmla="val 70599" name="adj1"/>
              <a:gd fmla="val 70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latin typeface="Noto Sans JP"/>
                <a:ea typeface="Noto Sans JP"/>
                <a:cs typeface="Noto Sans JP"/>
                <a:sym typeface="Noto Sans JP"/>
              </a:rPr>
              <a:t>A社と同じように在庫管理の</a:t>
            </a:r>
            <a:endParaRPr b="1" sz="1200">
              <a:latin typeface="Noto Sans JP"/>
              <a:ea typeface="Noto Sans JP"/>
              <a:cs typeface="Noto Sans JP"/>
              <a:sym typeface="Noto Sans JP"/>
            </a:endParaRPr>
          </a:p>
          <a:p>
            <a:pPr indent="0" lvl="0" marL="0" rtl="0" algn="ctr">
              <a:spcBef>
                <a:spcPts val="0"/>
              </a:spcBef>
              <a:spcAft>
                <a:spcPts val="0"/>
              </a:spcAft>
              <a:buNone/>
            </a:pPr>
            <a:r>
              <a:rPr b="1" lang="ja" sz="1200">
                <a:latin typeface="Noto Sans JP"/>
                <a:ea typeface="Noto Sans JP"/>
                <a:cs typeface="Noto Sans JP"/>
                <a:sym typeface="Noto Sans JP"/>
              </a:rPr>
              <a:t>アプリ入れたい</a:t>
            </a:r>
            <a:endParaRPr b="1" sz="1200">
              <a:latin typeface="Noto Sans JP"/>
              <a:ea typeface="Noto Sans JP"/>
              <a:cs typeface="Noto Sans JP"/>
              <a:sym typeface="Noto Sans JP"/>
            </a:endParaRPr>
          </a:p>
        </p:txBody>
      </p:sp>
      <p:sp>
        <p:nvSpPr>
          <p:cNvPr id="116" name="Google Shape;116;p17"/>
          <p:cNvSpPr/>
          <p:nvPr/>
        </p:nvSpPr>
        <p:spPr>
          <a:xfrm>
            <a:off x="135875" y="1618181"/>
            <a:ext cx="1350300" cy="836100"/>
          </a:xfrm>
          <a:prstGeom prst="wedgeRectCallout">
            <a:avLst>
              <a:gd fmla="val 70599" name="adj1"/>
              <a:gd fmla="val 70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latin typeface="Noto Sans JP"/>
                <a:ea typeface="Noto Sans JP"/>
                <a:cs typeface="Noto Sans JP"/>
                <a:sym typeface="Noto Sans JP"/>
              </a:rPr>
              <a:t>受発注システム良いの無い？</a:t>
            </a:r>
            <a:endParaRPr b="1" sz="1200">
              <a:latin typeface="Noto Sans JP"/>
              <a:ea typeface="Noto Sans JP"/>
              <a:cs typeface="Noto Sans JP"/>
              <a:sym typeface="Noto Sans J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18"/>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勉強会</a:t>
            </a:r>
            <a:r>
              <a:rPr b="1" lang="ja" sz="1200">
                <a:solidFill>
                  <a:srgbClr val="434343"/>
                </a:solidFill>
                <a:latin typeface="Noto Sans JP"/>
                <a:ea typeface="Noto Sans JP"/>
                <a:cs typeface="Noto Sans JP"/>
                <a:sym typeface="Noto Sans JP"/>
              </a:rPr>
              <a:t>の目的とゴール</a:t>
            </a:r>
            <a:endParaRPr b="1" sz="1500">
              <a:solidFill>
                <a:srgbClr val="434343"/>
              </a:solidFill>
              <a:latin typeface="Noto Sans JP"/>
              <a:ea typeface="Noto Sans JP"/>
              <a:cs typeface="Noto Sans JP"/>
              <a:sym typeface="Noto Sans JP"/>
            </a:endParaRPr>
          </a:p>
        </p:txBody>
      </p:sp>
      <p:pic>
        <p:nvPicPr>
          <p:cNvPr descr="preencoded.png" id="123" name="Google Shape;123;p18"/>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24" name="Google Shape;124;p18"/>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25" name="Google Shape;125;p18"/>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26" name="Google Shape;126;p18"/>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勉強会全体の目的</a:t>
            </a:r>
            <a:r>
              <a:rPr b="1" lang="ja" sz="1600">
                <a:solidFill>
                  <a:srgbClr val="434343"/>
                </a:solidFill>
                <a:latin typeface="Noto Sans JP"/>
                <a:ea typeface="Noto Sans JP"/>
                <a:cs typeface="Noto Sans JP"/>
                <a:sym typeface="Noto Sans JP"/>
              </a:rPr>
              <a:t>と本日のゴールを以下のように</a:t>
            </a:r>
            <a:r>
              <a:rPr b="1" lang="ja" sz="1600">
                <a:solidFill>
                  <a:srgbClr val="434343"/>
                </a:solidFill>
                <a:latin typeface="Noto Sans JP"/>
                <a:ea typeface="Noto Sans JP"/>
                <a:cs typeface="Noto Sans JP"/>
                <a:sym typeface="Noto Sans JP"/>
              </a:rPr>
              <a:t>設定します。</a:t>
            </a:r>
            <a:endParaRPr b="1" sz="1600">
              <a:solidFill>
                <a:srgbClr val="434343"/>
              </a:solidFill>
              <a:latin typeface="Noto Sans JP"/>
              <a:ea typeface="Noto Sans JP"/>
              <a:cs typeface="Noto Sans JP"/>
              <a:sym typeface="Noto Sans JP"/>
            </a:endParaRPr>
          </a:p>
        </p:txBody>
      </p:sp>
      <p:sp>
        <p:nvSpPr>
          <p:cNvPr id="127" name="Google Shape;127;p18"/>
          <p:cNvSpPr/>
          <p:nvPr/>
        </p:nvSpPr>
        <p:spPr>
          <a:xfrm>
            <a:off x="752975" y="1505700"/>
            <a:ext cx="1133400" cy="759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latin typeface="Noto Sans JP"/>
                <a:ea typeface="Noto Sans JP"/>
                <a:cs typeface="Noto Sans JP"/>
                <a:sym typeface="Noto Sans JP"/>
              </a:rPr>
              <a:t>目的</a:t>
            </a:r>
            <a:endParaRPr b="1" sz="1200">
              <a:solidFill>
                <a:srgbClr val="FFFFFF"/>
              </a:solidFill>
              <a:latin typeface="Noto Sans JP"/>
              <a:ea typeface="Noto Sans JP"/>
              <a:cs typeface="Noto Sans JP"/>
              <a:sym typeface="Noto Sans JP"/>
            </a:endParaRPr>
          </a:p>
        </p:txBody>
      </p:sp>
      <p:sp>
        <p:nvSpPr>
          <p:cNvPr id="128" name="Google Shape;128;p18"/>
          <p:cNvSpPr/>
          <p:nvPr/>
        </p:nvSpPr>
        <p:spPr>
          <a:xfrm>
            <a:off x="2031597" y="1505700"/>
            <a:ext cx="5919900" cy="759300"/>
          </a:xfrm>
          <a:prstGeom prst="rect">
            <a:avLst/>
          </a:prstGeom>
          <a:solidFill>
            <a:srgbClr val="F3F3F3"/>
          </a:solidFill>
          <a:ln>
            <a:noFill/>
          </a:ln>
        </p:spPr>
        <p:txBody>
          <a:bodyPr anchorCtr="0" anchor="ctr" bIns="45700" lIns="91425" spcFirstLastPara="1" rIns="91425" wrap="square" tIns="45700">
            <a:noAutofit/>
          </a:bodyPr>
          <a:lstStyle/>
          <a:p>
            <a:pPr indent="0" lvl="0" marL="0" rtl="0" algn="l">
              <a:lnSpc>
                <a:spcPct val="100000"/>
              </a:lnSpc>
              <a:spcBef>
                <a:spcPts val="1200"/>
              </a:spcBef>
              <a:spcAft>
                <a:spcPts val="0"/>
              </a:spcAft>
              <a:buNone/>
            </a:pPr>
            <a:r>
              <a:rPr b="1" lang="ja" sz="1200">
                <a:solidFill>
                  <a:srgbClr val="434343"/>
                </a:solidFill>
                <a:latin typeface="Noto Sans JP"/>
                <a:ea typeface="Noto Sans JP"/>
                <a:cs typeface="Noto Sans JP"/>
                <a:sym typeface="Noto Sans JP"/>
              </a:rPr>
              <a:t>参加者の皆さんが生成AIを活用できるようになることを通じて、</a:t>
            </a:r>
            <a:endParaRPr b="1" sz="1200">
              <a:solidFill>
                <a:srgbClr val="434343"/>
              </a:solidFill>
              <a:latin typeface="Noto Sans JP"/>
              <a:ea typeface="Noto Sans JP"/>
              <a:cs typeface="Noto Sans JP"/>
              <a:sym typeface="Noto Sans JP"/>
            </a:endParaRPr>
          </a:p>
          <a:p>
            <a:pPr indent="0" lvl="0" marL="0" rtl="0" algn="l">
              <a:lnSpc>
                <a:spcPct val="100000"/>
              </a:lnSpc>
              <a:spcBef>
                <a:spcPts val="1200"/>
              </a:spcBef>
              <a:spcAft>
                <a:spcPts val="1200"/>
              </a:spcAft>
              <a:buNone/>
            </a:pPr>
            <a:r>
              <a:rPr b="1" lang="ja" sz="1200">
                <a:solidFill>
                  <a:srgbClr val="434343"/>
                </a:solidFill>
                <a:latin typeface="Noto Sans JP"/>
                <a:ea typeface="Noto Sans JP"/>
                <a:cs typeface="Noto Sans JP"/>
                <a:sym typeface="Noto Sans JP"/>
              </a:rPr>
              <a:t>各社の生産性向上を実現する</a:t>
            </a:r>
            <a:endParaRPr b="1" sz="1200">
              <a:solidFill>
                <a:srgbClr val="434343"/>
              </a:solidFill>
              <a:latin typeface="Noto Sans JP"/>
              <a:ea typeface="Noto Sans JP"/>
              <a:cs typeface="Noto Sans JP"/>
              <a:sym typeface="Noto Sans JP"/>
            </a:endParaRPr>
          </a:p>
        </p:txBody>
      </p:sp>
      <p:sp>
        <p:nvSpPr>
          <p:cNvPr id="129" name="Google Shape;129;p18"/>
          <p:cNvSpPr/>
          <p:nvPr/>
        </p:nvSpPr>
        <p:spPr>
          <a:xfrm>
            <a:off x="752975" y="3345050"/>
            <a:ext cx="1133400" cy="759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latin typeface="Noto Sans JP"/>
                <a:ea typeface="Noto Sans JP"/>
                <a:cs typeface="Noto Sans JP"/>
                <a:sym typeface="Noto Sans JP"/>
              </a:rPr>
              <a:t>本日のゴール</a:t>
            </a:r>
            <a:endParaRPr b="1" sz="1200">
              <a:solidFill>
                <a:srgbClr val="FFFFFF"/>
              </a:solidFill>
              <a:latin typeface="Noto Sans JP"/>
              <a:ea typeface="Noto Sans JP"/>
              <a:cs typeface="Noto Sans JP"/>
              <a:sym typeface="Noto Sans JP"/>
            </a:endParaRPr>
          </a:p>
        </p:txBody>
      </p:sp>
      <p:sp>
        <p:nvSpPr>
          <p:cNvPr id="130" name="Google Shape;130;p18"/>
          <p:cNvSpPr/>
          <p:nvPr/>
        </p:nvSpPr>
        <p:spPr>
          <a:xfrm>
            <a:off x="2031597" y="3345050"/>
            <a:ext cx="5919900" cy="759300"/>
          </a:xfrm>
          <a:prstGeom prst="rect">
            <a:avLst/>
          </a:prstGeom>
          <a:solidFill>
            <a:srgbClr val="F3F3F3"/>
          </a:solidFill>
          <a:ln>
            <a:noFill/>
          </a:ln>
        </p:spPr>
        <p:txBody>
          <a:bodyPr anchorCtr="0" anchor="ctr" bIns="45700" lIns="91425" spcFirstLastPara="1" rIns="91425" wrap="square" tIns="45700">
            <a:noAutofit/>
          </a:bodyPr>
          <a:lstStyle/>
          <a:p>
            <a:pPr indent="0" lvl="0" marL="0" rtl="0" algn="l">
              <a:lnSpc>
                <a:spcPct val="100000"/>
              </a:lnSpc>
              <a:spcBef>
                <a:spcPts val="1200"/>
              </a:spcBef>
              <a:spcAft>
                <a:spcPts val="1200"/>
              </a:spcAft>
              <a:buNone/>
            </a:pPr>
            <a:r>
              <a:rPr b="1" lang="ja" sz="1200">
                <a:solidFill>
                  <a:srgbClr val="434343"/>
                </a:solidFill>
                <a:latin typeface="Noto Sans JP"/>
                <a:ea typeface="Noto Sans JP"/>
                <a:cs typeface="Noto Sans JP"/>
                <a:sym typeface="Noto Sans JP"/>
              </a:rPr>
              <a:t>まずは生成AIを触ってみたいと思ってもらうこと</a:t>
            </a:r>
            <a:endParaRPr b="1" sz="1200">
              <a:solidFill>
                <a:srgbClr val="434343"/>
              </a:solidFill>
              <a:latin typeface="Noto Sans JP"/>
              <a:ea typeface="Noto Sans JP"/>
              <a:cs typeface="Noto Sans JP"/>
              <a:sym typeface="Noto Sans JP"/>
            </a:endParaRPr>
          </a:p>
        </p:txBody>
      </p:sp>
      <p:sp>
        <p:nvSpPr>
          <p:cNvPr id="131" name="Google Shape;131;p18"/>
          <p:cNvSpPr/>
          <p:nvPr/>
        </p:nvSpPr>
        <p:spPr>
          <a:xfrm>
            <a:off x="752975" y="2425375"/>
            <a:ext cx="1133400" cy="759300"/>
          </a:xfrm>
          <a:prstGeom prst="rect">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200">
                <a:solidFill>
                  <a:srgbClr val="FFFFFF"/>
                </a:solidFill>
                <a:latin typeface="Noto Sans JP"/>
                <a:ea typeface="Noto Sans JP"/>
                <a:cs typeface="Noto Sans JP"/>
                <a:sym typeface="Noto Sans JP"/>
              </a:rPr>
              <a:t>対象者</a:t>
            </a:r>
            <a:endParaRPr b="1" sz="1200">
              <a:solidFill>
                <a:srgbClr val="FFFFFF"/>
              </a:solidFill>
              <a:latin typeface="Noto Sans JP"/>
              <a:ea typeface="Noto Sans JP"/>
              <a:cs typeface="Noto Sans JP"/>
              <a:sym typeface="Noto Sans JP"/>
            </a:endParaRPr>
          </a:p>
        </p:txBody>
      </p:sp>
      <p:sp>
        <p:nvSpPr>
          <p:cNvPr id="132" name="Google Shape;132;p18"/>
          <p:cNvSpPr/>
          <p:nvPr/>
        </p:nvSpPr>
        <p:spPr>
          <a:xfrm>
            <a:off x="2031597" y="2425375"/>
            <a:ext cx="5919900" cy="759300"/>
          </a:xfrm>
          <a:prstGeom prst="rect">
            <a:avLst/>
          </a:prstGeom>
          <a:solidFill>
            <a:srgbClr val="F3F3F3"/>
          </a:solidFill>
          <a:ln>
            <a:noFill/>
          </a:ln>
        </p:spPr>
        <p:txBody>
          <a:bodyPr anchorCtr="0" anchor="ctr" bIns="45700" lIns="91425" spcFirstLastPara="1" rIns="91425" wrap="square" tIns="45700">
            <a:noAutofit/>
          </a:bodyPr>
          <a:lstStyle/>
          <a:p>
            <a:pPr indent="0" lvl="0" marL="0" rtl="0" algn="l">
              <a:lnSpc>
                <a:spcPct val="100000"/>
              </a:lnSpc>
              <a:spcBef>
                <a:spcPts val="1200"/>
              </a:spcBef>
              <a:spcAft>
                <a:spcPts val="1200"/>
              </a:spcAft>
              <a:buNone/>
            </a:pPr>
            <a:r>
              <a:rPr b="1" lang="ja" sz="1200">
                <a:solidFill>
                  <a:srgbClr val="434343"/>
                </a:solidFill>
                <a:latin typeface="Noto Sans JP"/>
                <a:ea typeface="Noto Sans JP"/>
                <a:cs typeface="Noto Sans JP"/>
                <a:sym typeface="Noto Sans JP"/>
              </a:rPr>
              <a:t>生成AIを全く触ったことが無い方</a:t>
            </a:r>
            <a:endParaRPr b="1" sz="1200">
              <a:solidFill>
                <a:srgbClr val="434343"/>
              </a:solidFill>
              <a:latin typeface="Noto Sans JP"/>
              <a:ea typeface="Noto Sans JP"/>
              <a:cs typeface="Noto Sans JP"/>
              <a:sym typeface="Noto Sans J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pic>
        <p:nvPicPr>
          <p:cNvPr descr="preencoded.png" id="138" name="Google Shape;138;p19"/>
          <p:cNvPicPr preferRelativeResize="0"/>
          <p:nvPr/>
        </p:nvPicPr>
        <p:blipFill rotWithShape="1">
          <a:blip r:embed="rId3">
            <a:alphaModFix/>
          </a:blip>
          <a:srcRect b="0" l="0" r="0" t="0"/>
          <a:stretch/>
        </p:blipFill>
        <p:spPr>
          <a:xfrm>
            <a:off x="2008599" y="-26736"/>
            <a:ext cx="9086219" cy="5170237"/>
          </a:xfrm>
          <a:prstGeom prst="rect">
            <a:avLst/>
          </a:prstGeom>
          <a:noFill/>
          <a:ln>
            <a:noFill/>
          </a:ln>
        </p:spPr>
      </p:pic>
      <p:pic>
        <p:nvPicPr>
          <p:cNvPr descr="preencoded.png" id="139" name="Google Shape;139;p19"/>
          <p:cNvPicPr preferRelativeResize="0"/>
          <p:nvPr/>
        </p:nvPicPr>
        <p:blipFill rotWithShape="1">
          <a:blip r:embed="rId4">
            <a:alphaModFix/>
          </a:blip>
          <a:srcRect b="0" l="0" r="0" t="0"/>
          <a:stretch/>
        </p:blipFill>
        <p:spPr>
          <a:xfrm rot="476725">
            <a:off x="-616333" y="-428401"/>
            <a:ext cx="5175246" cy="5578475"/>
          </a:xfrm>
          <a:prstGeom prst="rect">
            <a:avLst/>
          </a:prstGeom>
          <a:noFill/>
          <a:ln>
            <a:noFill/>
          </a:ln>
        </p:spPr>
      </p:pic>
      <p:pic>
        <p:nvPicPr>
          <p:cNvPr descr="preencoded.png" id="140" name="Google Shape;140;p19"/>
          <p:cNvPicPr preferRelativeResize="0"/>
          <p:nvPr/>
        </p:nvPicPr>
        <p:blipFill rotWithShape="1">
          <a:blip r:embed="rId5">
            <a:alphaModFix/>
          </a:blip>
          <a:srcRect b="0" l="0" r="0" t="0"/>
          <a:stretch/>
        </p:blipFill>
        <p:spPr>
          <a:xfrm>
            <a:off x="519871" y="2968931"/>
            <a:ext cx="3410941" cy="20782"/>
          </a:xfrm>
          <a:prstGeom prst="rect">
            <a:avLst/>
          </a:prstGeom>
          <a:noFill/>
          <a:ln>
            <a:noFill/>
          </a:ln>
        </p:spPr>
      </p:pic>
      <p:sp>
        <p:nvSpPr>
          <p:cNvPr id="141" name="Google Shape;141;p19"/>
          <p:cNvSpPr/>
          <p:nvPr/>
        </p:nvSpPr>
        <p:spPr>
          <a:xfrm>
            <a:off x="249027" y="1924421"/>
            <a:ext cx="3893100" cy="872700"/>
          </a:xfrm>
          <a:prstGeom prst="rect">
            <a:avLst/>
          </a:prstGeom>
          <a:noFill/>
          <a:ln>
            <a:noFill/>
          </a:ln>
        </p:spPr>
        <p:txBody>
          <a:bodyPr anchorCtr="0" anchor="b" bIns="49850" lIns="99725" spcFirstLastPara="1" rIns="99725" wrap="square" tIns="49850">
            <a:noAutofit/>
          </a:bodyPr>
          <a:lstStyle/>
          <a:p>
            <a:pPr indent="0" lvl="0" marL="0" marR="0" rtl="0" algn="ctr">
              <a:lnSpc>
                <a:spcPct val="159459"/>
              </a:lnSpc>
              <a:spcBef>
                <a:spcPts val="0"/>
              </a:spcBef>
              <a:spcAft>
                <a:spcPts val="0"/>
              </a:spcAft>
              <a:buClr>
                <a:srgbClr val="000000"/>
              </a:buClr>
              <a:buSzPts val="4000"/>
              <a:buFont typeface="Arial"/>
              <a:buNone/>
            </a:pPr>
            <a:r>
              <a:rPr b="1" lang="ja" sz="3200">
                <a:solidFill>
                  <a:srgbClr val="333333"/>
                </a:solidFill>
                <a:latin typeface="Noto Sans JP"/>
                <a:ea typeface="Noto Sans JP"/>
                <a:cs typeface="Noto Sans JP"/>
                <a:sym typeface="Noto Sans JP"/>
              </a:rPr>
              <a:t>バックオフィス向け</a:t>
            </a:r>
            <a:endParaRPr b="1" sz="3200">
              <a:solidFill>
                <a:srgbClr val="333333"/>
              </a:solidFill>
              <a:latin typeface="Noto Sans JP"/>
              <a:ea typeface="Noto Sans JP"/>
              <a:cs typeface="Noto Sans JP"/>
              <a:sym typeface="Noto Sans JP"/>
            </a:endParaRPr>
          </a:p>
          <a:p>
            <a:pPr indent="0" lvl="0" marL="0" marR="0" rtl="0" algn="ctr">
              <a:lnSpc>
                <a:spcPct val="159459"/>
              </a:lnSpc>
              <a:spcBef>
                <a:spcPts val="0"/>
              </a:spcBef>
              <a:spcAft>
                <a:spcPts val="0"/>
              </a:spcAft>
              <a:buClr>
                <a:srgbClr val="000000"/>
              </a:buClr>
              <a:buSzPts val="4000"/>
              <a:buFont typeface="Arial"/>
              <a:buNone/>
            </a:pPr>
            <a:r>
              <a:rPr b="1" i="0" lang="ja" sz="3200" u="none" cap="none" strike="noStrike">
                <a:solidFill>
                  <a:srgbClr val="333333"/>
                </a:solidFill>
                <a:latin typeface="Noto Sans JP"/>
                <a:ea typeface="Noto Sans JP"/>
                <a:cs typeface="Noto Sans JP"/>
                <a:sym typeface="Noto Sans JP"/>
              </a:rPr>
              <a:t>生成AI勉強会</a:t>
            </a:r>
            <a:endParaRPr b="1" i="0" sz="3200" u="none" cap="none" strike="noStrike">
              <a:solidFill>
                <a:srgbClr val="333333"/>
              </a:solidFill>
              <a:latin typeface="Noto Sans JP"/>
              <a:ea typeface="Noto Sans JP"/>
              <a:cs typeface="Noto Sans JP"/>
              <a:sym typeface="Noto Sans JP"/>
            </a:endParaRPr>
          </a:p>
        </p:txBody>
      </p:sp>
      <p:sp>
        <p:nvSpPr>
          <p:cNvPr id="142" name="Google Shape;142;p19"/>
          <p:cNvSpPr txBox="1"/>
          <p:nvPr/>
        </p:nvSpPr>
        <p:spPr>
          <a:xfrm>
            <a:off x="588982" y="3161400"/>
            <a:ext cx="3272700" cy="663300"/>
          </a:xfrm>
          <a:prstGeom prst="rect">
            <a:avLst/>
          </a:prstGeom>
          <a:noFill/>
          <a:ln>
            <a:noFill/>
          </a:ln>
        </p:spPr>
        <p:txBody>
          <a:bodyPr anchorCtr="0" anchor="t" bIns="99725" lIns="99725" spcFirstLastPara="1" rIns="99725" wrap="square" tIns="99725">
            <a:spAutoFit/>
          </a:bodyPr>
          <a:lstStyle/>
          <a:p>
            <a:pPr indent="0" lvl="0" marL="0" marR="0" rtl="0" algn="ctr">
              <a:lnSpc>
                <a:spcPct val="159459"/>
              </a:lnSpc>
              <a:spcBef>
                <a:spcPts val="0"/>
              </a:spcBef>
              <a:spcAft>
                <a:spcPts val="0"/>
              </a:spcAft>
              <a:buClr>
                <a:srgbClr val="000000"/>
              </a:buClr>
              <a:buSzPts val="4000"/>
              <a:buFont typeface="Arial"/>
              <a:buNone/>
            </a:pPr>
            <a:r>
              <a:rPr b="1" i="0" lang="ja" sz="3000" u="none" cap="none" strike="noStrike">
                <a:solidFill>
                  <a:srgbClr val="333333"/>
                </a:solidFill>
                <a:latin typeface="Noto Sans JP"/>
                <a:ea typeface="Noto Sans JP"/>
                <a:cs typeface="Noto Sans JP"/>
                <a:sym typeface="Noto Sans JP"/>
              </a:rPr>
              <a:t>（第1回）</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 name="Shape 147"/>
        <p:cNvGrpSpPr/>
        <p:nvPr/>
      </p:nvGrpSpPr>
      <p:grpSpPr>
        <a:xfrm>
          <a:off x="0" y="0"/>
          <a:ext cx="0" cy="0"/>
          <a:chOff x="0" y="0"/>
          <a:chExt cx="0" cy="0"/>
        </a:xfrm>
      </p:grpSpPr>
      <p:pic>
        <p:nvPicPr>
          <p:cNvPr descr="preencoded.png" id="148" name="Google Shape;148;p20"/>
          <p:cNvPicPr preferRelativeResize="0"/>
          <p:nvPr/>
        </p:nvPicPr>
        <p:blipFill rotWithShape="1">
          <a:blip r:embed="rId3">
            <a:alphaModFix/>
          </a:blip>
          <a:srcRect b="0" l="0" r="0" t="0"/>
          <a:stretch/>
        </p:blipFill>
        <p:spPr>
          <a:xfrm>
            <a:off x="935191" y="3629669"/>
            <a:ext cx="7273637" cy="848148"/>
          </a:xfrm>
          <a:prstGeom prst="rect">
            <a:avLst/>
          </a:prstGeom>
          <a:noFill/>
          <a:ln>
            <a:noFill/>
          </a:ln>
        </p:spPr>
      </p:pic>
      <p:pic>
        <p:nvPicPr>
          <p:cNvPr descr="preencoded.png" id="149" name="Google Shape;149;p20"/>
          <p:cNvPicPr preferRelativeResize="0"/>
          <p:nvPr/>
        </p:nvPicPr>
        <p:blipFill rotWithShape="1">
          <a:blip r:embed="rId3">
            <a:alphaModFix/>
          </a:blip>
          <a:srcRect b="0" l="0" r="0" t="0"/>
          <a:stretch/>
        </p:blipFill>
        <p:spPr>
          <a:xfrm>
            <a:off x="935191" y="2625658"/>
            <a:ext cx="7273637" cy="848148"/>
          </a:xfrm>
          <a:prstGeom prst="rect">
            <a:avLst/>
          </a:prstGeom>
          <a:noFill/>
          <a:ln>
            <a:noFill/>
          </a:ln>
        </p:spPr>
      </p:pic>
      <p:pic>
        <p:nvPicPr>
          <p:cNvPr descr="preencoded.png" id="150" name="Google Shape;150;p20"/>
          <p:cNvPicPr preferRelativeResize="0"/>
          <p:nvPr/>
        </p:nvPicPr>
        <p:blipFill rotWithShape="1">
          <a:blip r:embed="rId3">
            <a:alphaModFix/>
          </a:blip>
          <a:srcRect b="0" l="0" r="0" t="0"/>
          <a:stretch/>
        </p:blipFill>
        <p:spPr>
          <a:xfrm>
            <a:off x="935191" y="1621647"/>
            <a:ext cx="7273637" cy="848148"/>
          </a:xfrm>
          <a:prstGeom prst="rect">
            <a:avLst/>
          </a:prstGeom>
          <a:noFill/>
          <a:ln>
            <a:noFill/>
          </a:ln>
        </p:spPr>
      </p:pic>
      <p:sp>
        <p:nvSpPr>
          <p:cNvPr id="151" name="Google Shape;151;p20"/>
          <p:cNvSpPr/>
          <p:nvPr/>
        </p:nvSpPr>
        <p:spPr>
          <a:xfrm>
            <a:off x="1121805" y="3862858"/>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AFB2"/>
                </a:solidFill>
                <a:latin typeface="Noto Sans JP"/>
                <a:ea typeface="Noto Sans JP"/>
                <a:cs typeface="Noto Sans JP"/>
                <a:sym typeface="Noto Sans JP"/>
              </a:rPr>
              <a:t>③</a:t>
            </a:r>
            <a:r>
              <a:rPr b="1" lang="ja" sz="1600">
                <a:solidFill>
                  <a:srgbClr val="00AFB2"/>
                </a:solidFill>
                <a:latin typeface="Noto Sans JP"/>
                <a:ea typeface="Noto Sans JP"/>
                <a:cs typeface="Noto Sans JP"/>
                <a:sym typeface="Noto Sans JP"/>
              </a:rPr>
              <a:t>アカウントの作り方、基本操作解説</a:t>
            </a:r>
            <a:endParaRPr b="1" sz="1600">
              <a:solidFill>
                <a:srgbClr val="00AFB2"/>
              </a:solidFill>
              <a:latin typeface="Noto Sans JP"/>
              <a:ea typeface="Noto Sans JP"/>
              <a:cs typeface="Noto Sans JP"/>
              <a:sym typeface="Noto Sans JP"/>
            </a:endParaRPr>
          </a:p>
        </p:txBody>
      </p:sp>
      <p:sp>
        <p:nvSpPr>
          <p:cNvPr id="152" name="Google Shape;152;p20"/>
          <p:cNvSpPr/>
          <p:nvPr/>
        </p:nvSpPr>
        <p:spPr>
          <a:xfrm>
            <a:off x="1121805" y="285884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AFB2"/>
                </a:solidFill>
                <a:latin typeface="M PLUS 1p"/>
                <a:ea typeface="M PLUS 1p"/>
                <a:cs typeface="M PLUS 1p"/>
                <a:sym typeface="M PLUS 1p"/>
              </a:rPr>
              <a:t>②</a:t>
            </a:r>
            <a:r>
              <a:rPr b="1" lang="ja" sz="1600">
                <a:solidFill>
                  <a:srgbClr val="00AFB2"/>
                </a:solidFill>
                <a:latin typeface="M PLUS 1p"/>
                <a:ea typeface="M PLUS 1p"/>
                <a:cs typeface="M PLUS 1p"/>
                <a:sym typeface="M PLUS 1p"/>
              </a:rPr>
              <a:t>生成AIで実現できることの例</a:t>
            </a:r>
            <a:endParaRPr b="0" i="0" sz="1600" u="none" cap="none" strike="noStrike">
              <a:solidFill>
                <a:srgbClr val="00AFB2"/>
              </a:solidFill>
              <a:latin typeface="Calibri"/>
              <a:ea typeface="Calibri"/>
              <a:cs typeface="Calibri"/>
              <a:sym typeface="Calibri"/>
            </a:endParaRPr>
          </a:p>
        </p:txBody>
      </p:sp>
      <p:sp>
        <p:nvSpPr>
          <p:cNvPr id="153" name="Google Shape;153;p20"/>
          <p:cNvSpPr/>
          <p:nvPr/>
        </p:nvSpPr>
        <p:spPr>
          <a:xfrm>
            <a:off x="1121805" y="185483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AFB2"/>
                </a:solidFill>
                <a:latin typeface="M PLUS 1p"/>
                <a:ea typeface="M PLUS 1p"/>
                <a:cs typeface="M PLUS 1p"/>
                <a:sym typeface="M PLUS 1p"/>
              </a:rPr>
              <a:t>①</a:t>
            </a:r>
            <a:r>
              <a:rPr b="1" lang="ja" sz="1600">
                <a:solidFill>
                  <a:srgbClr val="00AFB2"/>
                </a:solidFill>
                <a:latin typeface="M PLUS 1p"/>
                <a:ea typeface="M PLUS 1p"/>
                <a:cs typeface="M PLUS 1p"/>
                <a:sym typeface="M PLUS 1p"/>
              </a:rPr>
              <a:t>生成AIってなに</a:t>
            </a:r>
            <a:endParaRPr b="1" sz="1600">
              <a:solidFill>
                <a:srgbClr val="00AFB2"/>
              </a:solidFill>
              <a:latin typeface="M PLUS 1p"/>
              <a:ea typeface="M PLUS 1p"/>
              <a:cs typeface="M PLUS 1p"/>
              <a:sym typeface="M PLUS 1p"/>
            </a:endParaRPr>
          </a:p>
        </p:txBody>
      </p:sp>
      <p:sp>
        <p:nvSpPr>
          <p:cNvPr id="154" name="Google Shape;154;p20"/>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初回となる今回は以下のテーマでお話します（</a:t>
            </a:r>
            <a:r>
              <a:rPr b="1" lang="ja" sz="1600">
                <a:solidFill>
                  <a:srgbClr val="333333"/>
                </a:solidFill>
                <a:latin typeface="Noto Sans JP"/>
                <a:ea typeface="Noto Sans JP"/>
                <a:cs typeface="Noto Sans JP"/>
                <a:sym typeface="Noto Sans JP"/>
              </a:rPr>
              <a:t>60</a:t>
            </a:r>
            <a:r>
              <a:rPr b="1" i="0" lang="ja" sz="1600" u="none" cap="none" strike="noStrike">
                <a:solidFill>
                  <a:srgbClr val="333333"/>
                </a:solidFill>
                <a:latin typeface="Noto Sans JP"/>
                <a:ea typeface="Noto Sans JP"/>
                <a:cs typeface="Noto Sans JP"/>
                <a:sym typeface="Noto Sans JP"/>
              </a:rPr>
              <a:t>分を想定）</a:t>
            </a:r>
            <a:endParaRPr b="1" i="0" sz="1600" u="none" cap="none" strike="noStrike">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Clr>
                <a:srgbClr val="000000"/>
              </a:buClr>
              <a:buSzPts val="1600"/>
              <a:buFont typeface="Arial"/>
              <a:buNone/>
            </a:pPr>
            <a:r>
              <a:rPr b="1" lang="ja" sz="1600">
                <a:solidFill>
                  <a:srgbClr val="FF0000"/>
                </a:solidFill>
                <a:latin typeface="Noto Sans JP"/>
                <a:ea typeface="Noto Sans JP"/>
                <a:cs typeface="Noto Sans JP"/>
                <a:sym typeface="Noto Sans JP"/>
              </a:rPr>
              <a:t>ゴールは皆さんの生成AI活用に対するモチベが上がること!</a:t>
            </a:r>
            <a:endParaRPr b="1" sz="1600">
              <a:solidFill>
                <a:srgbClr val="FF0000"/>
              </a:solidFill>
              <a:latin typeface="Noto Sans JP"/>
              <a:ea typeface="Noto Sans JP"/>
              <a:cs typeface="Noto Sans JP"/>
              <a:sym typeface="Noto Sans JP"/>
            </a:endParaRPr>
          </a:p>
        </p:txBody>
      </p:sp>
      <p:pic>
        <p:nvPicPr>
          <p:cNvPr descr="preencoded.png" id="155" name="Google Shape;155;p20"/>
          <p:cNvPicPr preferRelativeResize="0"/>
          <p:nvPr/>
        </p:nvPicPr>
        <p:blipFill rotWithShape="1">
          <a:blip r:embed="rId4">
            <a:alphaModFix/>
          </a:blip>
          <a:srcRect b="0" l="0" r="0" t="0"/>
          <a:stretch/>
        </p:blipFill>
        <p:spPr>
          <a:xfrm>
            <a:off x="128205" y="176645"/>
            <a:ext cx="20782" cy="259773"/>
          </a:xfrm>
          <a:prstGeom prst="rect">
            <a:avLst/>
          </a:prstGeom>
          <a:noFill/>
          <a:ln>
            <a:noFill/>
          </a:ln>
        </p:spPr>
      </p:pic>
      <p:sp>
        <p:nvSpPr>
          <p:cNvPr id="156" name="Google Shape;156;p20"/>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第1回概要</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pic>
        <p:nvPicPr>
          <p:cNvPr descr="preencoded.png" id="162" name="Google Shape;162;p21"/>
          <p:cNvPicPr preferRelativeResize="0"/>
          <p:nvPr/>
        </p:nvPicPr>
        <p:blipFill rotWithShape="1">
          <a:blip r:embed="rId3">
            <a:alphaModFix/>
          </a:blip>
          <a:srcRect b="0" l="0" r="0" t="0"/>
          <a:stretch/>
        </p:blipFill>
        <p:spPr>
          <a:xfrm>
            <a:off x="935191" y="3629669"/>
            <a:ext cx="7273637" cy="848148"/>
          </a:xfrm>
          <a:prstGeom prst="rect">
            <a:avLst/>
          </a:prstGeom>
          <a:noFill/>
          <a:ln>
            <a:noFill/>
          </a:ln>
        </p:spPr>
      </p:pic>
      <p:pic>
        <p:nvPicPr>
          <p:cNvPr descr="preencoded.png" id="163" name="Google Shape;163;p21"/>
          <p:cNvPicPr preferRelativeResize="0"/>
          <p:nvPr/>
        </p:nvPicPr>
        <p:blipFill rotWithShape="1">
          <a:blip r:embed="rId3">
            <a:alphaModFix/>
          </a:blip>
          <a:srcRect b="0" l="0" r="0" t="0"/>
          <a:stretch/>
        </p:blipFill>
        <p:spPr>
          <a:xfrm>
            <a:off x="935191" y="2625658"/>
            <a:ext cx="7273637" cy="848148"/>
          </a:xfrm>
          <a:prstGeom prst="rect">
            <a:avLst/>
          </a:prstGeom>
          <a:noFill/>
          <a:ln>
            <a:noFill/>
          </a:ln>
        </p:spPr>
      </p:pic>
      <p:pic>
        <p:nvPicPr>
          <p:cNvPr descr="preencoded.png" id="164" name="Google Shape;164;p21"/>
          <p:cNvPicPr preferRelativeResize="0"/>
          <p:nvPr/>
        </p:nvPicPr>
        <p:blipFill rotWithShape="1">
          <a:blip r:embed="rId3">
            <a:alphaModFix/>
          </a:blip>
          <a:srcRect b="0" l="0" r="0" t="0"/>
          <a:stretch/>
        </p:blipFill>
        <p:spPr>
          <a:xfrm>
            <a:off x="935191" y="1621647"/>
            <a:ext cx="7273637" cy="848148"/>
          </a:xfrm>
          <a:prstGeom prst="rect">
            <a:avLst/>
          </a:prstGeom>
          <a:noFill/>
          <a:ln>
            <a:noFill/>
          </a:ln>
        </p:spPr>
      </p:pic>
      <p:sp>
        <p:nvSpPr>
          <p:cNvPr id="165" name="Google Shape;165;p21"/>
          <p:cNvSpPr/>
          <p:nvPr/>
        </p:nvSpPr>
        <p:spPr>
          <a:xfrm>
            <a:off x="1121805" y="3862858"/>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AFB2"/>
                </a:solidFill>
                <a:latin typeface="Noto Sans JP"/>
                <a:ea typeface="Noto Sans JP"/>
                <a:cs typeface="Noto Sans JP"/>
                <a:sym typeface="Noto Sans JP"/>
              </a:rPr>
              <a:t>③</a:t>
            </a:r>
            <a:r>
              <a:rPr b="1" lang="ja" sz="1600">
                <a:solidFill>
                  <a:srgbClr val="00AFB2"/>
                </a:solidFill>
                <a:latin typeface="Noto Sans JP"/>
                <a:ea typeface="Noto Sans JP"/>
                <a:cs typeface="Noto Sans JP"/>
                <a:sym typeface="Noto Sans JP"/>
              </a:rPr>
              <a:t>アカウントの作り方、基本操作解説</a:t>
            </a:r>
            <a:endParaRPr b="1" sz="1600">
              <a:solidFill>
                <a:srgbClr val="00AFB2"/>
              </a:solidFill>
              <a:latin typeface="Noto Sans JP"/>
              <a:ea typeface="Noto Sans JP"/>
              <a:cs typeface="Noto Sans JP"/>
              <a:sym typeface="Noto Sans JP"/>
            </a:endParaRPr>
          </a:p>
        </p:txBody>
      </p:sp>
      <p:sp>
        <p:nvSpPr>
          <p:cNvPr id="166" name="Google Shape;166;p21"/>
          <p:cNvSpPr/>
          <p:nvPr/>
        </p:nvSpPr>
        <p:spPr>
          <a:xfrm>
            <a:off x="1121805" y="285884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00AFB2"/>
                </a:solidFill>
                <a:latin typeface="M PLUS 1p"/>
                <a:ea typeface="M PLUS 1p"/>
                <a:cs typeface="M PLUS 1p"/>
                <a:sym typeface="M PLUS 1p"/>
              </a:rPr>
              <a:t>②</a:t>
            </a:r>
            <a:r>
              <a:rPr b="1" lang="ja" sz="1600">
                <a:solidFill>
                  <a:srgbClr val="00AFB2"/>
                </a:solidFill>
                <a:latin typeface="M PLUS 1p"/>
                <a:ea typeface="M PLUS 1p"/>
                <a:cs typeface="M PLUS 1p"/>
                <a:sym typeface="M PLUS 1p"/>
              </a:rPr>
              <a:t>生成AIで実現できることの例</a:t>
            </a:r>
            <a:endParaRPr b="0" i="0" sz="1600" u="none" cap="none" strike="noStrike">
              <a:solidFill>
                <a:srgbClr val="00AFB2"/>
              </a:solidFill>
              <a:latin typeface="Calibri"/>
              <a:ea typeface="Calibri"/>
              <a:cs typeface="Calibri"/>
              <a:sym typeface="Calibri"/>
            </a:endParaRPr>
          </a:p>
        </p:txBody>
      </p:sp>
      <p:sp>
        <p:nvSpPr>
          <p:cNvPr id="167" name="Google Shape;167;p21"/>
          <p:cNvSpPr/>
          <p:nvPr/>
        </p:nvSpPr>
        <p:spPr>
          <a:xfrm>
            <a:off x="1121805" y="1854836"/>
            <a:ext cx="6900600" cy="342900"/>
          </a:xfrm>
          <a:prstGeom prst="rect">
            <a:avLst/>
          </a:prstGeom>
          <a:noFill/>
          <a:ln>
            <a:noFill/>
          </a:ln>
        </p:spPr>
        <p:txBody>
          <a:bodyPr anchorCtr="0" anchor="ctr" bIns="49850" lIns="99725" spcFirstLastPara="1" rIns="99725" wrap="square" tIns="49850">
            <a:noAutofit/>
          </a:bodyPr>
          <a:lstStyle/>
          <a:p>
            <a:pPr indent="0" lvl="0" marL="0" marR="0" rtl="0" algn="ctr">
              <a:lnSpc>
                <a:spcPct val="146666"/>
              </a:lnSpc>
              <a:spcBef>
                <a:spcPts val="0"/>
              </a:spcBef>
              <a:spcAft>
                <a:spcPts val="0"/>
              </a:spcAft>
              <a:buClr>
                <a:srgbClr val="000000"/>
              </a:buClr>
              <a:buSzPts val="1600"/>
              <a:buFont typeface="Arial"/>
              <a:buNone/>
            </a:pPr>
            <a:r>
              <a:rPr b="1" i="0" lang="ja" sz="1600" u="none" cap="none" strike="noStrike">
                <a:solidFill>
                  <a:srgbClr val="FF0000"/>
                </a:solidFill>
                <a:latin typeface="M PLUS 1p"/>
                <a:ea typeface="M PLUS 1p"/>
                <a:cs typeface="M PLUS 1p"/>
                <a:sym typeface="M PLUS 1p"/>
              </a:rPr>
              <a:t>①</a:t>
            </a:r>
            <a:r>
              <a:rPr b="1" lang="ja" sz="1600">
                <a:solidFill>
                  <a:srgbClr val="FF0000"/>
                </a:solidFill>
                <a:latin typeface="M PLUS 1p"/>
                <a:ea typeface="M PLUS 1p"/>
                <a:cs typeface="M PLUS 1p"/>
                <a:sym typeface="M PLUS 1p"/>
              </a:rPr>
              <a:t>生成AIってなに</a:t>
            </a:r>
            <a:endParaRPr b="1" sz="1600">
              <a:solidFill>
                <a:srgbClr val="FF0000"/>
              </a:solidFill>
              <a:latin typeface="M PLUS 1p"/>
              <a:ea typeface="M PLUS 1p"/>
              <a:cs typeface="M PLUS 1p"/>
              <a:sym typeface="M PLUS 1p"/>
            </a:endParaRPr>
          </a:p>
        </p:txBody>
      </p:sp>
      <p:sp>
        <p:nvSpPr>
          <p:cNvPr id="168" name="Google Shape;168;p21"/>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600"/>
              <a:buFont typeface="Arial"/>
              <a:buNone/>
            </a:pPr>
            <a:r>
              <a:rPr b="1" lang="ja" sz="1600">
                <a:solidFill>
                  <a:srgbClr val="333333"/>
                </a:solidFill>
                <a:latin typeface="Noto Sans JP"/>
                <a:ea typeface="Noto Sans JP"/>
                <a:cs typeface="Noto Sans JP"/>
                <a:sym typeface="Noto Sans JP"/>
              </a:rPr>
              <a:t>それでは早速始めます</a:t>
            </a:r>
            <a:endParaRPr b="1" sz="1600">
              <a:solidFill>
                <a:srgbClr val="333333"/>
              </a:solidFill>
              <a:latin typeface="Noto Sans JP"/>
              <a:ea typeface="Noto Sans JP"/>
              <a:cs typeface="Noto Sans JP"/>
              <a:sym typeface="Noto Sans JP"/>
            </a:endParaRPr>
          </a:p>
        </p:txBody>
      </p:sp>
      <p:pic>
        <p:nvPicPr>
          <p:cNvPr descr="preencoded.png" id="169" name="Google Shape;169;p21"/>
          <p:cNvPicPr preferRelativeResize="0"/>
          <p:nvPr/>
        </p:nvPicPr>
        <p:blipFill rotWithShape="1">
          <a:blip r:embed="rId4">
            <a:alphaModFix/>
          </a:blip>
          <a:srcRect b="0" l="0" r="0" t="0"/>
          <a:stretch/>
        </p:blipFill>
        <p:spPr>
          <a:xfrm>
            <a:off x="128205" y="176645"/>
            <a:ext cx="20782" cy="259773"/>
          </a:xfrm>
          <a:prstGeom prst="rect">
            <a:avLst/>
          </a:prstGeom>
          <a:noFill/>
          <a:ln>
            <a:noFill/>
          </a:ln>
        </p:spPr>
      </p:pic>
      <p:sp>
        <p:nvSpPr>
          <p:cNvPr id="170" name="Google Shape;170;p21"/>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第1回概要</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2"/>
          <p:cNvSpPr/>
          <p:nvPr/>
        </p:nvSpPr>
        <p:spPr>
          <a:xfrm>
            <a:off x="295855" y="625391"/>
            <a:ext cx="8552400" cy="7791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lang="ja" sz="1600">
                <a:solidFill>
                  <a:srgbClr val="333333"/>
                </a:solidFill>
                <a:latin typeface="Noto Sans JP"/>
                <a:ea typeface="Noto Sans JP"/>
                <a:cs typeface="Noto Sans JP"/>
                <a:sym typeface="Noto Sans JP"/>
              </a:rPr>
              <a:t>AI（人工知能）とは、</a:t>
            </a:r>
            <a:endParaRPr b="1" sz="1600">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Clr>
                <a:srgbClr val="000000"/>
              </a:buClr>
              <a:buSzPts val="1600"/>
              <a:buFont typeface="Arial"/>
              <a:buNone/>
            </a:pPr>
            <a:r>
              <a:rPr b="1" lang="ja" sz="1600">
                <a:solidFill>
                  <a:srgbClr val="333333"/>
                </a:solidFill>
                <a:latin typeface="Noto Sans JP"/>
                <a:ea typeface="Noto Sans JP"/>
                <a:cs typeface="Noto Sans JP"/>
                <a:sym typeface="Noto Sans JP"/>
              </a:rPr>
              <a:t>「人間のように考えて、学習し、判断するコンピューター」のこと</a:t>
            </a:r>
            <a:endParaRPr b="1" sz="1600">
              <a:solidFill>
                <a:srgbClr val="333333"/>
              </a:solidFill>
              <a:latin typeface="Noto Sans JP"/>
              <a:ea typeface="Noto Sans JP"/>
              <a:cs typeface="Noto Sans JP"/>
              <a:sym typeface="Noto Sans JP"/>
            </a:endParaRPr>
          </a:p>
        </p:txBody>
      </p:sp>
      <p:sp>
        <p:nvSpPr>
          <p:cNvPr id="177" name="Google Shape;177;p22"/>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①生成AIってなに～まずAIについて～</a:t>
            </a:r>
            <a:endParaRPr b="0" i="0" sz="1300" u="none" cap="none" strike="noStrike">
              <a:solidFill>
                <a:schemeClr val="dk1"/>
              </a:solidFill>
              <a:latin typeface="Calibri"/>
              <a:ea typeface="Calibri"/>
              <a:cs typeface="Calibri"/>
              <a:sym typeface="Calibri"/>
            </a:endParaRPr>
          </a:p>
        </p:txBody>
      </p:sp>
      <p:pic>
        <p:nvPicPr>
          <p:cNvPr descr="preencoded.png" id="178" name="Google Shape;178;p2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pic>
        <p:nvPicPr>
          <p:cNvPr id="179" name="Google Shape;179;p22"/>
          <p:cNvPicPr preferRelativeResize="0"/>
          <p:nvPr/>
        </p:nvPicPr>
        <p:blipFill>
          <a:blip r:embed="rId4">
            <a:alphaModFix/>
          </a:blip>
          <a:stretch>
            <a:fillRect/>
          </a:stretch>
        </p:blipFill>
        <p:spPr>
          <a:xfrm>
            <a:off x="311727" y="1888473"/>
            <a:ext cx="2909618" cy="1601918"/>
          </a:xfrm>
          <a:prstGeom prst="rect">
            <a:avLst/>
          </a:prstGeom>
          <a:noFill/>
          <a:ln>
            <a:noFill/>
          </a:ln>
        </p:spPr>
      </p:pic>
      <p:pic>
        <p:nvPicPr>
          <p:cNvPr id="180" name="Google Shape;180;p22"/>
          <p:cNvPicPr preferRelativeResize="0"/>
          <p:nvPr/>
        </p:nvPicPr>
        <p:blipFill>
          <a:blip r:embed="rId5">
            <a:alphaModFix/>
          </a:blip>
          <a:stretch>
            <a:fillRect/>
          </a:stretch>
        </p:blipFill>
        <p:spPr>
          <a:xfrm>
            <a:off x="3554809" y="1802700"/>
            <a:ext cx="2180618" cy="1685236"/>
          </a:xfrm>
          <a:prstGeom prst="rect">
            <a:avLst/>
          </a:prstGeom>
          <a:noFill/>
          <a:ln>
            <a:noFill/>
          </a:ln>
        </p:spPr>
      </p:pic>
      <p:pic>
        <p:nvPicPr>
          <p:cNvPr id="181" name="Google Shape;181;p22"/>
          <p:cNvPicPr preferRelativeResize="0"/>
          <p:nvPr/>
        </p:nvPicPr>
        <p:blipFill rotWithShape="1">
          <a:blip r:embed="rId6">
            <a:alphaModFix/>
          </a:blip>
          <a:srcRect b="0" l="0" r="6898" t="0"/>
          <a:stretch/>
        </p:blipFill>
        <p:spPr>
          <a:xfrm>
            <a:off x="6586827" y="1675909"/>
            <a:ext cx="2092609" cy="1938819"/>
          </a:xfrm>
          <a:prstGeom prst="rect">
            <a:avLst/>
          </a:prstGeom>
          <a:noFill/>
          <a:ln>
            <a:noFill/>
          </a:ln>
        </p:spPr>
      </p:pic>
      <p:pic>
        <p:nvPicPr>
          <p:cNvPr id="182" name="Google Shape;182;p22"/>
          <p:cNvPicPr preferRelativeResize="0"/>
          <p:nvPr/>
        </p:nvPicPr>
        <p:blipFill>
          <a:blip r:embed="rId7">
            <a:alphaModFix/>
          </a:blip>
          <a:stretch>
            <a:fillRect/>
          </a:stretch>
        </p:blipFill>
        <p:spPr>
          <a:xfrm>
            <a:off x="5977718" y="3780729"/>
            <a:ext cx="2909618" cy="799535"/>
          </a:xfrm>
          <a:prstGeom prst="rect">
            <a:avLst/>
          </a:prstGeom>
          <a:noFill/>
          <a:ln>
            <a:noFill/>
          </a:ln>
        </p:spPr>
      </p:pic>
      <p:pic>
        <p:nvPicPr>
          <p:cNvPr id="183" name="Google Shape;183;p22"/>
          <p:cNvPicPr preferRelativeResize="0"/>
          <p:nvPr/>
        </p:nvPicPr>
        <p:blipFill>
          <a:blip r:embed="rId8">
            <a:alphaModFix/>
          </a:blip>
          <a:stretch>
            <a:fillRect/>
          </a:stretch>
        </p:blipFill>
        <p:spPr>
          <a:xfrm>
            <a:off x="408424" y="3691089"/>
            <a:ext cx="2600326" cy="826425"/>
          </a:xfrm>
          <a:prstGeom prst="rect">
            <a:avLst/>
          </a:prstGeom>
          <a:noFill/>
          <a:ln>
            <a:noFill/>
          </a:ln>
        </p:spPr>
      </p:pic>
      <p:pic>
        <p:nvPicPr>
          <p:cNvPr id="184" name="Google Shape;184;p22"/>
          <p:cNvPicPr preferRelativeResize="0"/>
          <p:nvPr/>
        </p:nvPicPr>
        <p:blipFill>
          <a:blip r:embed="rId9">
            <a:alphaModFix/>
          </a:blip>
          <a:stretch>
            <a:fillRect/>
          </a:stretch>
        </p:blipFill>
        <p:spPr>
          <a:xfrm>
            <a:off x="3148863" y="3789688"/>
            <a:ext cx="2600325" cy="71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